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9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90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font" Target="fonts/font4.fntdata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2.fntdata"/><Relationship Id="rId104" Type="http://schemas.microsoft.com/office/2016/11/relationships/changesInfo" Target="changesInfos/changesInfo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3.fntdata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elim Hottz Moret Alves" userId="3f841885-046c-4ec3-8ff2-29c79a9841f7" providerId="ADAL" clId="{5A38848F-D52A-468B-8052-2F1C9E12E003}"/>
    <pc:docChg chg="modSld">
      <pc:chgData name="Katelim Hottz Moret Alves" userId="3f841885-046c-4ec3-8ff2-29c79a9841f7" providerId="ADAL" clId="{5A38848F-D52A-468B-8052-2F1C9E12E003}" dt="2023-04-10T15:29:58.485" v="6" actId="20577"/>
      <pc:docMkLst>
        <pc:docMk/>
      </pc:docMkLst>
      <pc:sldChg chg="modSp mod">
        <pc:chgData name="Katelim Hottz Moret Alves" userId="3f841885-046c-4ec3-8ff2-29c79a9841f7" providerId="ADAL" clId="{5A38848F-D52A-468B-8052-2F1C9E12E003}" dt="2023-04-10T15:25:26.850" v="0" actId="1036"/>
        <pc:sldMkLst>
          <pc:docMk/>
          <pc:sldMk cId="0" sldId="280"/>
        </pc:sldMkLst>
        <pc:grpChg chg="mod">
          <ac:chgData name="Katelim Hottz Moret Alves" userId="3f841885-046c-4ec3-8ff2-29c79a9841f7" providerId="ADAL" clId="{5A38848F-D52A-468B-8052-2F1C9E12E003}" dt="2023-04-10T15:25:26.850" v="0" actId="1036"/>
          <ac:grpSpMkLst>
            <pc:docMk/>
            <pc:sldMk cId="0" sldId="280"/>
            <ac:grpSpMk id="377" creationId="{00000000-0000-0000-0000-000000000000}"/>
          </ac:grpSpMkLst>
        </pc:grpChg>
      </pc:sldChg>
      <pc:sldChg chg="modSp mod">
        <pc:chgData name="Katelim Hottz Moret Alves" userId="3f841885-046c-4ec3-8ff2-29c79a9841f7" providerId="ADAL" clId="{5A38848F-D52A-468B-8052-2F1C9E12E003}" dt="2023-04-10T15:29:58.485" v="6" actId="20577"/>
        <pc:sldMkLst>
          <pc:docMk/>
          <pc:sldMk cId="0" sldId="290"/>
        </pc:sldMkLst>
        <pc:spChg chg="mod">
          <ac:chgData name="Katelim Hottz Moret Alves" userId="3f841885-046c-4ec3-8ff2-29c79a9841f7" providerId="ADAL" clId="{5A38848F-D52A-468B-8052-2F1C9E12E003}" dt="2023-04-10T15:29:58.485" v="6" actId="20577"/>
          <ac:spMkLst>
            <pc:docMk/>
            <pc:sldMk cId="0" sldId="290"/>
            <ac:spMk id="47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c28e2c9e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1c28e2c9e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e44ba66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21e44ba66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c0dda4c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1c0dda4c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1e44ba66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1e44ba66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220e11822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220e11822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2a5cf80df4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2a5cf80df4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a5cf80df4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a5cf80df4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2a5cf80df4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2a5cf80df4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a5cf80df4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a5cf80df4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26887ecda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26887ecda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6887ecda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6887ecda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c28e2c9e5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c28e2c9e5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26887ecda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26887ecda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6887ecda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26887ecda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1e44ba66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1e44ba66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20e11822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20e11822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220e11822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220e11822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20e11822e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220e11822e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2a5cf80df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2a5cf80df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a5cf80df4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a5cf80df4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a8d9113d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2a8d9113d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a8d9113d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2a8d9113d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c28e2c9e5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c28e2c9e5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2a8b94500d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2a8b94500d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2a8b94500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2a8b94500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2a8b94500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2a8b94500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2a8b94500d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2a8b94500d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2a8b94500d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2a8b94500d_4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2a8b94500d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2a8b94500d_4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2a8b94500d_4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2a8b94500d_4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2ba7dd0cd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2ba7dd0cd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2ba7dd0cde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2ba7dd0cde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2a8b94500d_4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2a8b94500d_4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c28e2c9e5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c28e2c9e5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2a8b94500d_4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2a8b94500d_4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09e6735f6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09e6735f6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ba7dd0cde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2ba7dd0cde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2ba7dd0cde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2ba7dd0cde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2ba7dd0cd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2ba7dd0cd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ba7dd0cde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ba7dd0cde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2ba7dd0cde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2ba7dd0cde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2a8b94500d_4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2a8b94500d_4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2ba7dd0cde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2ba7dd0cde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2a8b94500d_4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2a8b94500d_4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1c28e2c9e5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1c28e2c9e5_3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ba7dd0cd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2ba7dd0cd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ba7dd0cd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2ba7dd0cd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b63c65915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2b63c65915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2ba7dd0cde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2ba7dd0cde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2ba7dd0cd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2ba7dd0cd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2ba7dd0cd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22ba7dd0cd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2ba7dd0cd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2ba7dd0cd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2ba7dd0cde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2ba7dd0cde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2b63c65915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2b63c65915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2ba7dd0cde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2ba7dd0cde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1c0dda4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21c0dda4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2b63c65915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2b63c65915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2ba7dd0cd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2ba7dd0cd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09f05ee752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09f05ee752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09f05ee752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09f05ee752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09f05ee752_2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09f05ee752_2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9f05ee752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09f05ee752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2ba7dd0cd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2ba7dd0cd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09f05ee752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09f05ee752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209f05ee752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209f05ee752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2b63c65915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2b63c65915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1e44ba66a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21e44ba66a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09f05ee752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09f05ee752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09f05ee752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09f05ee752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2b63c65915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22b63c65915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09f05ee752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09f05ee752_2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2b63c65915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22b63c65915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09f05ee752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09f05ee752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2a8b94500d_4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2a8b94500d_4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2a8b94500d_4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22a8b94500d_4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2b63c65915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2b63c65915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2a8b94500d_4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22a8b94500d_4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1e44ba66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1e44ba66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2b63c65915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2b63c65915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09d7ec0ff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09d7ec0ff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2b63c6591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22b63c6591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09e6735f6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09e6735f6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2b63c6591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2b63c6591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09e6735f67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09e6735f67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63c6591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63c6591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09e6735f6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09e6735f6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09e6735f6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09e6735f6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09e6735f6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09e6735f6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1c0dda4c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1c0dda4c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209e6735f6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209e6735f6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09e6735f6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209e6735f6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2ba7dd0cde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2ba7dd0cde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uckduckgo.com/?q=%E2%80%9CWuthering+Heights%E2%80%9D+AND+%E2%80%9Cmovie%E2%80%9D+OR+%E2%80%9Cfilm%E2%80%9D+OR+%E2%80%9Cadaptation%E2%80%9D&amp;t=h_&amp;ia=we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hyperlink" Target="https://www.google.com/search?q=%E2%80%9CWuthering+Heights%E2%80%9D+AND+%E2%80%9Cmovie%E2%80%9D+OR+%E2%80%9Cfilm%E2%80%9D+OR+%E2%80%9Cadaptation%E2%80%9D&amp;rlz=1C1ONGR_pt-PTPT1029PT1029&amp;tbm=vid&amp;sxsrf=AJOqlzW6BHe976bgtQ5L9z5tCm6BWFa3BQ:1679411697018&amp;ei=8ckZZJVtroqR1Q_fnbDoAg&amp;start=0&amp;sa=N&amp;ved=2ahUKEwjVqYeNqO39AhUuRaQEHd8ODC04FBDy0wN6BAgUEAQ&amp;biw=1440&amp;bih=700&amp;dpr=1.33" TargetMode="External"/><Relationship Id="rId4" Type="http://schemas.openxmlformats.org/officeDocument/2006/relationships/hyperlink" Target="https://www.ecosia.org/search?method=index&amp;q=%E2%80%9CWuthering%20Heights%E2%80%9D%20AND%20%E2%80%9Cmovie%E2%80%9D%20OR%20%E2%80%9Cfilm%E2%80%9D%20OR%20%E2%80%9Cadaptation%E2%80%9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find/?q=wuthering%20heights&amp;s=tt&amp;ttype=f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search/title/?title=Wuthering+Heights&amp;title_type=tv_movi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films+inspired+on+Wuthering+Heights&amp;sxsrf=APwXEdcbpvODIUxX9Zn4K1mTu6mVdiNkkQ%3A1680544891864&amp;ei=exQrZOz8M_WgkdUPn562iAI&amp;ved=0ahUKEwisprvKpY7-AhV1UKQEHR-PDSEQ4dUDCA8&amp;uact=5&amp;oq=films+inspired+on+Wuthering+Heights&amp;gs_lcp=Cgxnd3Mtd2l6LXNlcnAQA0oECEEYAFAAWABgAGgAcAB4AIABAIgBAJIBAJgBAA&amp;sclient=gws-wiz-ser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ategory:Films_based_on_Wuthering_Height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rlotteballet.org/2017/04/07/wuthering-heights-in-pop-culture/#:~:text=Other%20bands%20and%20singers%20were,you%20are%20sure%20to%20hav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uckduckgo.com/?q=%E2%80%9CWuthering+Heights%E2%80%9D+AND+%E2%80%9Cseries%E2%80%9D&amp;t=h_&amp;ia=we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oogle.com/search?q=%E2%80%9CWuthering+Heights%E2%80%9D+AND+%E2%80%9Cseries%E2%80%9D&amp;hl=pt_PT&amp;sxsrf=APwXEddCgql8tqNOOJMK01DCPiCr3vRsQA%3A1679847871612&amp;source=hp&amp;ei=v3EgZMqAIdmkkdUPtJ-92Ak&amp;iflsig=AOEireoAAAAAZCB_z701yp4VoJ_f0sG_8O66JhIOb3hk&amp;ved=0ahUKEwiK3KP9gPr9AhVZUqQEHbRPD5sQ4dUDCAg&amp;uact=5&amp;oq=%E2%80%9CWuthering+Heights%E2%80%9D+AND+%E2%80%9Cseries%E2%80%9D&amp;gs_lcp=Cgdnd3Mtd2l6EAMyBggAEBYQHjIGCAAQFhAeMgYIABAWEB4yBggAEBYQHjIGCAAQFhAeMgYIABAWEB4yBggAEBYQHjIGCAAQFhAeMgYIABAWEB4yBggAEBYQHjoHCCMQ6gIQJ1DKAVjKAWD2B2gBcAB4AIABdYgBdZIBAzAuMZgBAKABAqABAbABCg&amp;sclient=gws-wiz" TargetMode="External"/><Relationship Id="rId4" Type="http://schemas.openxmlformats.org/officeDocument/2006/relationships/hyperlink" Target="https://www.ecosia.org/search?method=index&amp;q=%E2%80%9CWuthering%20Heights%E2%80%9D%20AND%20%E2%80%9Cseries%E2%80%9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db.com/search/title/?title=Wuthering+Heights&amp;title_type=tv_series,tv_miniseri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.br/Morro-Dos-Ventos-Uivantes-Bil%C3%ADngue/dp/858070020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Wuthering_Heights#/media/File:Houghton_Lowell_1238.5_(A)_-_Wuthering_Heights,_1847.jpg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www.google.com/search?q=%22O+morro+dos+ventos+uivantes%22+AND+%22novela%22+AND+%22Brasil%22&amp;sxsrf=APwXEdfoHsHKX0XMJFaLkAn4e_-PZ__YcA%3A1679849981806&amp;ei=_XkgZLXcMJmN9u8PgpyZiA8&amp;ved=0ahUKEwj1zsPriPr9AhWZhv0HHQJOBvEQ4dUDCA8&amp;uact=5&amp;oq=%22O+morro+dos+ventos+uivantes%22+AND+%22novela%22+AND+%22Brasil%22&amp;gs_lcp=Cgxnd3Mtd2l6LXNlcnAQAzIHCCEQoAEQCjIHCCEQoAEQCjIHCCEQoAEQCjoKCAAQRxDWBBCwAzoGCAAQFhAeOgUIIRCgAToICCEQFhAeEB1KBAhBGABQkwdYjzZg1DdoA3ABeACAAZ0BiAH4D5IBBDAuMTWYAQCgAQHIAQjAAQE&amp;sclient=gws-wiz-serp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m/search?q=telenovela+baseada+em+o+morro+dos+ventos+uivantes&amp;sxsrf=APwXEdcClIoOzoLHHAQh4q9StN2LStkV5w%3A1679850682148&amp;ei=unwgZJfcCOXikdUP98-tkAQ&amp;ved=0ahUKEwiXob25i_r9AhVlcaQEHfdnC0IQ4dUDCA8&amp;uact=5&amp;oq=telenovela+baseada+em+o+morro+dos+ventos+uivantes&amp;gs_lcp=Cgxnd3Mtd2l6LXNlcnAQAzIFCAAQogQyBQgAEKIEOgoIABBHENYEELADOgcIIxCwAhAnSgQIQRgAUN8FWIUJYPgNaAFwAXgAgAF_iAGpA5IBAzEuM5gBAKABAcgBCMABAQ&amp;sclient=gws-wiz-serp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Wuthering+Heigh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ogle.com/search?q=songs+inspired+by+wuthering+heights&amp;sxsrf=APwXEdfjPQBKfs2dUdt8fb7ZOxY4KR_tRQ%3A1680549064156&amp;ei=yCQrZKGXCaOAi-gP7Mmf0Ao&amp;oq=%22wuthering+heights%22+%22songs+inspired%22&amp;gs_lcp=Cgxnd3Mtd2l6LXNlcnAQAxgAMgYIABAIEB46CggAEEcQ1gQQsAM6CwguEAcQHhATEOoEOggIABAHEB4QEzoNCAAQBxAeEPEEEAoQEzoGCAAQBxAeOgYIIxAnEBM6BAgjECc6BwgAEIAEEBM6BwguEIAEEBM6BAgAEB46CAgAEAUQHhAKOggIABAIEAcQHkoECEEYAFDHD1iOJmDdOGgBcAF4AIABjwGIAYIOkgEEMC4xNJgBAKABAcgBCMABAQ&amp;sclient=gws-wiz-serp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uthering_Heights_(song)" TargetMode="External"/><Relationship Id="rId7" Type="http://schemas.openxmlformats.org/officeDocument/2006/relationships/hyperlink" Target="https://www.youtube.com/watch?v=-1pMMIe4hb4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watch?v=Fk-4lXLM34g" TargetMode="Externa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gels_Cry_(album)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lickr.com/photos/64734397@N06/5891240435/in/photostream/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www.youtube.com/watch?v=SMiKO-r1smg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hyperlink" Target="https://www.youtube.com/watch?v=ezZVx_x7b28" TargetMode="External"/><Relationship Id="rId3" Type="http://schemas.openxmlformats.org/officeDocument/2006/relationships/hyperlink" Target="https://en.wikipedia.org/wiki/The_Most_Wuthering_Heights_Day_Ever#:~:text=The%20Most%20Wuthering%20Heights%20Day%20Ever%20is%20an%20event%20held,1978%20song%20%22Wuthering%20Heights%22." TargetMode="External"/><Relationship Id="rId7" Type="http://schemas.openxmlformats.org/officeDocument/2006/relationships/hyperlink" Target="https://www.youtube.com/watch?v=Oa1NiXk132s" TargetMode="Externa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hyperlink" Target="https://www.youtube.com/watch?v=PMPUBQEzkOQ" TargetMode="External"/><Relationship Id="rId5" Type="http://schemas.openxmlformats.org/officeDocument/2006/relationships/hyperlink" Target="https://www.youtube.com/watch?v=HwHVTNl0Qy0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hyperlink" Target="https://www.youtube.com/watch?v=MWeknBZer8I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8fHNdrZTSI" TargetMode="External"/><Relationship Id="rId3" Type="http://schemas.openxmlformats.org/officeDocument/2006/relationships/hyperlink" Target="https://www.google.com/search?q=songs+inspired+by+wuthering+heights&amp;sxsrf=APwXEdfjPQBKfs2dUdt8fb7ZOxY4KR_tRQ%3A1680549064156&amp;ei=yCQrZKGXCaOAi-gP7Mmf0Ao&amp;oq=%22wuthering+heights%22+%22songs+inspired%22&amp;gs_lcp=Cgxnd3Mtd2l6LXNlcnAQAxgAMgYIABAIEB46CggAEEcQ1gQQsAM6CwguEAcQHhATEOoEOggIABAHEB4QEzoNCAAQBxAeEPEEEAoQEzoGCAAQBxAeOgYIIxAnEBM6BAgjECc6BwgAEIAEEBM6BwguEIAEEBM6BAgAEB46CAgAEAUQHhAKOggIABAIEAcQHkoECEEYAFDHD1iOJmDdOGgBcAF4AIABjwGIAYIOkgEEMC4xNJgBAKABAcgBCMABAQ&amp;sclient=gws-wiz-serp" TargetMode="External"/><Relationship Id="rId7" Type="http://schemas.openxmlformats.org/officeDocument/2006/relationships/hyperlink" Target="https://thebadgerssett.wordpress.com/2013/04/13/the-badgers-top-5-songs-based-on-wuthering-height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hyperlink" Target="https://www.youtube.com/watch?v=ySHHdO-YTK4" TargetMode="External"/><Relationship Id="rId5" Type="http://schemas.openxmlformats.org/officeDocument/2006/relationships/image" Target="../media/image56.png"/><Relationship Id="rId10" Type="http://schemas.openxmlformats.org/officeDocument/2006/relationships/hyperlink" Target="https://www.youtube.com/watch?v=uY1ahFCYT5k" TargetMode="External"/><Relationship Id="rId4" Type="http://schemas.openxmlformats.org/officeDocument/2006/relationships/image" Target="../media/image55.png"/><Relationship Id="rId9" Type="http://schemas.openxmlformats.org/officeDocument/2006/relationships/hyperlink" Target="https://www.youtube.com/watch?v=XHYIlp_ZIWc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www.youtube.com/watch?v=_ksrYXmie84&amp;list=RDEMMSII1WQ0ZJXnUHaw48rtxQ&amp;index=1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en.wikipedia.org/wiki/List_of_Wuthering_Heights_referenc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Wuthering_Heights_referenc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nopera.org/wp-content/uploads/transfer/1982_original_program_-_wuthering_heights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hyperlink" Target="https://referencerecordings.com/recording/carlisle-floyd-wuthering-heights-an-opera-in-three-act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SCE9Uzs1N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hyperlink" Target="https://www.google.com/search?q=%E2%80%9CWuthering+Heights%E2%80%9D+AND+%E2%80%9Copera%E2%80%9D&amp;sxsrf=APwXEddTXxCfki43rGe_Gbk2dZ4IRULOPA%3A1680610628403&amp;ei=RBUsZOGYGK2gkdUP64u4mAE&amp;ved=0ahUKEwjhyou8mpD-AhUtUKQEHesFDhMQ4dUDCA8&amp;uact=5&amp;oq=%E2%80%9CWuthering+Heights%E2%80%9D+AND+%E2%80%9Copera%E2%80%9D&amp;gs_lcp=Cgxnd3Mtd2l6LXNlcnAQAzIHCCMQrgIQJzoKCAAQRxDWBBCwAzoICCEQoAEQwwRKBAhBGABQ2ANY2wZgvwhoAXABeACAAYQBiAGGApIBAzAuMpgBAKABAcgBCMABAQ&amp;sclient=gws-wiz-serp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Wuthering_Heights_(musical)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List_of_Wuthering_Heights_references" TargetMode="External"/><Relationship Id="rId5" Type="http://schemas.openxmlformats.org/officeDocument/2006/relationships/image" Target="../media/image61.png"/><Relationship Id="rId4" Type="http://schemas.openxmlformats.org/officeDocument/2006/relationships/hyperlink" Target="https://en.wikipedia.org/wiki/Heathcliff_(musical)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Adaptations_of_Wuthering_Heights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en.wikipedia.org/wiki/Takarazuka_Revue" TargetMode="External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hyperlink" Target="https://www.google.com/search?q=musical+inspired+by+Wuthering+Heights&amp;sxsrf=APwXEddue3PxpN55QT6uzEGwyWtQuU1iVw%3A1680616403344&amp;ei=0yssZKDAFK2qkdUPp6-jgAY&amp;ved=0ahUKEwjg9eX9r5D-AhUtVaQEHafXCGAQ4dUDCA8&amp;uact=5&amp;oq=musical+inspired+by+Wuthering+Heights&amp;gs_lcp=Cgxnd3Mtd2l6LXNlcnAQAzIFCAAQogQyBQgAEKIEMgUIABCiBDoKCAAQRxDWBBCwAzoKCCEQoAEQwwQQCjoHCCMQrgIQJ0oECEEYAFCjB1jeQmDCRmgBcAF4AIABnQGIAbsJkgEDNC43mAEAoAEByAEIwAEB&amp;sclient=gws-wiz-serp" TargetMode="External"/><Relationship Id="rId9" Type="http://schemas.openxmlformats.org/officeDocument/2006/relationships/hyperlink" Target="https://en.wikipedia.org/wiki/Adaptations_of_Wuthering_Height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Wuthering+Heights%22+AND+%22theatre%22&amp;sxsrf=APwXEdcSqMTNkfvUJRUlfF0ew5GXo7dHag%3A1680620955631&amp;ei=mz0sZJbdJaCfkdUPk5aD0AM&amp;ved=0ahUKEwjWlr_4wJD-AhWgT6QEHRPLADoQ4dUDCA8&amp;uact=5&amp;oq=%22Wuthering+Heights%22+AND+%22theatre%22&amp;gs_lcp=Cgxnd3Mtd2l6LXNlcnAQAzIKCAAQRxDWBBCwAzIKCAAQRxDWBBCwAzIKCAAQRxDWBBCwAzIKCAAQRxDWBBCwAzIKCAAQRxDWBBCwAzIKCAAQRxDWBBCwAzIKCAAQRxDWBBCwAzIKCAAQRxDWBBCwA0oECEEYAFAAWABg1w1oAXABeACAAQCIAQCSAQCYAQDIAQjAAQE&amp;sclient=gws-wiz-serp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gerights.com/allshows/withering-heights/" TargetMode="External"/><Relationship Id="rId3" Type="http://schemas.openxmlformats.org/officeDocument/2006/relationships/hyperlink" Target="http://.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ations_of_Wuthering_Heights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ogle.com/search?q=%22wuthering+heights%22+AND+%22ballet%22&amp;hl=pt_PT&amp;sxsrf=APwXEdf9awJH1z7p98XmqI8bfewI83tsDg%3A1681134348902&amp;source=hp&amp;ei=DBM0ZLfTMZ2mkdUP14yP6AE&amp;iflsig=AOEireoAAAAAZDQhHL9XTFokTT6LCFAUER4Zfxz9QxIx&amp;ved=0ahUKEwi3ibm9uZ_-AhUdU6QEHVfGAx0Q4dUDCAg&amp;uact=5&amp;oq=%22wuthering+heights%22+AND+%22ballet%22&amp;gs_lcp=Cgdnd3Mtd2l6EAMyBggAEBYQHjoECCMQJzoRCC4QgAQQsQMQgwEQxwEQ0QM6CwgAEIAEELEDEIMBOgQIABADOgsILhCKBRCxAxCDAToHCAAQigUQQzoECC4QAzoLCC4QgwEQsQMQgAQ6CwguEIAEELEDEIMBOgsILhCABBDHARCvAToKCC4Q1AIQigUQQzoFCC4QgAQ6CQgAEIoFEAoQQzoNCAAQgAQQsQMQgwEQCjoGCAAQChADOgUIABCABDoOCC4QgwEQ1AIQsQMQgAQ6BwguEIoFEEM6CgguEIoFENQCEEM6BggjECcQEzoHCCMQsAIQJzoHCC4QgAQQDToGCAAQHhANOgcIABCABBATOgcILhCABBATUABYwjdglTloAXAAeACAAawBiAGdGJIBBDI1LjiYAQCgAQE&amp;sclient=gws-wiz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google.com/search?q=%22Wuthering+Heights%22&amp;sxsrf=AJOqlzULGRKFamDz0H1yOWz2V0ssRedjxw%3A1679342386666&amp;ei=MrsYZIicKKGE9u8P3OmbuAQ&amp;ved=0ahUKEwiI_abzpev9AhUhgv0HHdz0BkcQ4dUDCA8&amp;uact=5&amp;oq=%22Wuthering+Heights%22&amp;gs_lcp=Cgxnd3Mtd2l6LXNlcnAQAzIECCMQJzIECCMQJzIECCMQJzIICAAQgAQQywEyCAguEIAEEMsBMgUILhCABDIICAAQgAQQywEyCwguEIAEENQCEMsBMggILhCABBDLATILCC4Q1AIQgAQQywE6CggAEEcQ1gQQsAM6BwgAELADEEM6DQgAEOQCENYEELADGAE6DAguEMgDELADEEMYAjoPCC4Q1AIQyAMQsAMQQxgCOgUIABCABDoECAAQQzoECC4QQzoHCC4Q1AIQQzoHCCMQ6gIQJzoMCAAQ6gIQtAIQQxgDOgwILhDqAhC0AhBDGAM6DwguENQCEOoCELQCEEMYAzoLCC4QgAQQxwEQ0QM6CAguENQCEIAEOgsILhCABBDHARCvAUoECEEYAFCnCFjzWGChW2gFcAF4A4ABdYgBqR2SAQUyMS4xN5gBAKABAbABFMgBE8ABAdoBBggBEAEYCdoBBggCEAEYCNoBBggDEAEYAQ&amp;sclient=gws-wiz-serp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ations_of_Wuthering_Heights" TargetMode="External"/><Relationship Id="rId7" Type="http://schemas.openxmlformats.org/officeDocument/2006/relationships/hyperlink" Target="https://www.nationaltheatre.org.uk/productions/wuthering-heights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Wuthering_Heights_reference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hyperlink" Target="https://www.poetryfoundation.org/poems/48636/the-glass-essay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.png"/><Relationship Id="rId5" Type="http://schemas.openxmlformats.org/officeDocument/2006/relationships/hyperlink" Target="https://allpoetry.com/Wuthering-Heights" TargetMode="External"/><Relationship Id="rId4" Type="http://schemas.openxmlformats.org/officeDocument/2006/relationships/image" Target="../media/image81.png"/><Relationship Id="rId9" Type="http://schemas.openxmlformats.org/officeDocument/2006/relationships/hyperlink" Target="https://allpoetry.com/poem/13434972-Wuthering-Heights-by-Ted-Hughes-by-David-Lindhou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literature+inspired+by+Wuthering+Heights&amp;hl=pt_pt&amp;sxsrf=APwXEdfHQYgMJK31A_dcqlIlAu6M-Nnn1w%3A1680771236797&amp;source=hp&amp;ei=pIguZIagLumfkdUPwZi-gAQ&amp;iflsig=AOEireoAAAAAZC6WtMKZfWa0UDJQDEWPTtPh0ZI3s0UE&amp;ved=0ahUKEwiGgpDk8JT-AhXpT6QEHUGMD0AQ4dUDCAg&amp;uact=5&amp;oq=literature+inspired+by+Wuthering+Heights&amp;gs_lcp=Cgdnd3Mtd2l6EAMyBQghEKABMgUIIRCgATIICCEQFhAeEB06BwgjEOoCECdQ2wFY2wFg6gloAXAAeACAAZ0BiAGdAZIBAzAuMZgBAKABAqABAbABCg&amp;sclient=gws-wiz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ofreadingservices.com/pages/books-based-on-wuthering-height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aderslane.com/top-ten-lists/5-wuthering-heights-retellings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aptations_of_Wuthering_Height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mdb.com/find/?q=%22Wuthering%20Heights%22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hyperlink" Target="https://www.google.com/search?sa=X&amp;hl=pt-BR&amp;sxsrf=APwXEdek8nVSx6SKnV5H9xXFdKocxGJD7g:1680774202814&amp;q=paintings+inspired+by+Wuthering+Heights&amp;tbm=isch&amp;source=univ&amp;fir=kT8BC1uj8XU74M%252C9BINYNXaLXoA0M%252C_%253Bf3jlPYE1rxq1aM%252C92pLLz5TicEK1M%252C_%253BYzGIxDhlyZgbCM%252CtWsj4eYye8wKdM%252C_%253Bnyj2F1X3TsFzCM%252CL6vX0xhR9JgVsM%252C_%253BVhaQOmg3FOi78M%252CnFrzU-YjSofCrM%252C_%253BlfxBczlcDefhNM%252CehbH2n36ammrXM%252C_%253BURkMYc8mtAknVM%252CgBPDeDoZ25Cj4M%252C_%253BlZqLOneVH6R3kM%252Cce_C6Gfcn0FKmM%252C_%253BfOFMX2MjS4MZHM%252Ck8xrfSBr8zUq7M%252C_%253BNCjZ-lIectHMHM%252CP_i2cuYJHfZzdM%252C_&amp;usg=AI4_-kT7r839SSuSLDiK6VHGbCoTes6E8A&amp;ved=2ahUKEwiJsLnq-5T-AhX2XaQEHWbNBHwQjJkEegQICxAC&amp;biw=1536&amp;bih=746&amp;dpr=1.25" TargetMode="External"/><Relationship Id="rId7" Type="http://schemas.openxmlformats.org/officeDocument/2006/relationships/hyperlink" Target="https://www.artmajeur.com/natal-ya-nikolenko/en/artworks/14757932/wuthering-height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11" Type="http://schemas.openxmlformats.org/officeDocument/2006/relationships/hyperlink" Target="https://www.artfinder.com/product/wuthering-heights-e4dcb/" TargetMode="External"/><Relationship Id="rId5" Type="http://schemas.openxmlformats.org/officeDocument/2006/relationships/hyperlink" Target="https://www.saatchiart.com/art/Painting-Wuthering-Heights/937380/7234779/view" TargetMode="External"/><Relationship Id="rId10" Type="http://schemas.openxmlformats.org/officeDocument/2006/relationships/image" Target="../media/image95.png"/><Relationship Id="rId4" Type="http://schemas.openxmlformats.org/officeDocument/2006/relationships/image" Target="../media/image92.png"/><Relationship Id="rId9" Type="http://schemas.openxmlformats.org/officeDocument/2006/relationships/hyperlink" Target="https://www.etsy.com/listing/948272612/original-oil-painting-wuthering-height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Wuthering+Heights%22+AND+%22+watercolor+painting%22&amp;tbm=isch&amp;ved=2ahUKEwjsqN_s-5T-AhU7pycCHWl5C1UQ2-cCegQIABAA&amp;oq=%22Wuthering+Heights%22+AND+%22+watercolor+painting%22&amp;gs_lcp=CgNpbWcQAzoECCMQJ1DPB1jPB2CEEGgAcAB4AIABXIgBowGSAQEymAEAoAEBqgELZ3dzLXdpei1pbWfAAQE&amp;sclient=img&amp;ei=P5QuZKyNJrvOnsEP6fKtqAU&amp;bih=746&amp;biw=1536&amp;hl=pt-BR" TargetMode="External"/><Relationship Id="rId7" Type="http://schemas.openxmlformats.org/officeDocument/2006/relationships/hyperlink" Target="https://www.saatchiart.com/art/Painting-Wuthering-Heights/402010/9938167/view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hyperlink" Target="https://www.saatchiart.com/art/Painting-Wuthering-Heights/1268167/6630791/view" TargetMode="Externa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E2%80%9Cfashion+inspired+by+Wuthering+Heights%E2%80%9D+&amp;bih=746&amp;biw=1536&amp;hl=pt-BR&amp;sxsrf=APwXEdf-KKojv3gBA-jrr8qqAdFO7AY4Uw%3A1680778269953&amp;ei=HaQuZOfsOe6mkdUP2siZwAc&amp;ved=0ahUKEwin7-f9ipX-AhVuU6QEHVpkBngQ4dUDCA8&amp;uact=5&amp;oq=%E2%80%9Cfashion+inspired+by+Wuthering+Heights%E2%80%9D+&amp;gs_lcp=Cgxnd3Mtd2l6LXNlcnAQAzIFCCEQoAFKBAhBGABQAFgAYNoFaABwAXgAgAGDAYgBgwGSAQMwLjGYAQCgAQKgAQHAAQE&amp;sclient=gws-wiz-serp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google.com/search?q=%22Vivienne+Westwood%22+AND+%22Wuthering+Heights%22+AND+%221996%22&amp;bih=746&amp;biw=1536&amp;hl=pt-BR&amp;sxsrf=APwXEdcPUxxcFGYlS1cr97Yerrxlr0Bwjw%3A1680777976190&amp;ei=-KIuZPCIC53g7_UP-aaZiAE&amp;ved=0ahUKEwjw5N3xiZX-AhUd8LsIHXlTBhEQ4dUDCA8&amp;uact=5&amp;oq=%22Vivienne+Westwood%22+AND+%22Wuthering+Heights%22+AND+%221996%22&amp;gs_lcp=Cgxnd3Mtd2l6LXNlcnAQAzIFCAAQogQyBQgAEKIEMgUIABCiBDIFCAAQogQyBQgAEKIEOggIABCiBBCwAzoICCEQoAEQwwQ6CgghEKABEMMEEAo6BwgjEK4CECc6BQghEKABOgcIIRCgARAKSgQIQRgBUJoGWIGvAWDLsAFoCnAAeACAAa0CiAH2GJIBCDMuMTkuMS4xmAEAoAEByAEFwAEB&amp;sclient=gws-wiz-serp" TargetMode="External"/><Relationship Id="rId4" Type="http://schemas.openxmlformats.org/officeDocument/2006/relationships/hyperlink" Target="https://www.google.com/search?q=%22Wuthering+Heights%22+AND+%22fashion%22&amp;bih=746&amp;biw=1536&amp;hl=pt-BR&amp;sxsrf=APwXEdcoRq3SBACG4UJNa7UH-rNT7ucL1Q%3A1680778032584&amp;ei=MKMuZJSeI5-L9u8P3ZeWsAo&amp;ved=0ahUKEwiU9s-MipX-AhWfhf0HHd2LBaYQ4dUDCA8&amp;uact=5&amp;oq=%22Wuthering+Heights%22+AND+%22fashion%22&amp;gs_lcp=Cgxnd3Mtd2l6LXNlcnAQAzIGCAAQFhAeSgQIQRgAUABYqIwNYN6TDWgAcAF4A4ABhgGIAYYBkgEDMC4xmAEAoAECoAEBwAEB&amp;sclient=gws-wiz-serp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hyperlink" Target="https://www.google.com/search?q=%E2%80%9Cfashion+inspired+by+Wuthering+Heights%E2%80%9D+&amp;bih=746&amp;biw=1536&amp;hl=pt-BR&amp;sxsrf=APwXEdf-KKojv3gBA-jrr8qqAdFO7AY4Uw%3A1680778269953&amp;ei=HaQuZOfsOe6mkdUP2siZwAc&amp;ved=0ahUKEwin7-f9ipX-AhVuU6QEHVpkBngQ4dUDCA8&amp;uact=5&amp;oq=%E2%80%9Cfashion+inspired+by+Wuthering+Heights%E2%80%9D+&amp;gs_lcp=Cgxnd3Mtd2l6LXNlcnAQAzIFCCEQoAFKBAhBGABQAFgAYNoFaABwAXgAgAGDAYgBgwGSAQMwLjGYAQCgAQKgAQHAAQE&amp;sclient=gws-wiz-serp" TargetMode="External"/><Relationship Id="rId4" Type="http://schemas.openxmlformats.org/officeDocument/2006/relationships/hyperlink" Target="https://www.collegefashion.net/inspiration/wuthering-heights-fashion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sia.org/search?q=Wuthering%20Heights%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hyperlink" Target="https://www.google.com/search?q=%22wuthering+Heights%22+AND+%22video+game%22&amp;biw=1536&amp;bih=746&amp;sxsrf=APwXEdemRHtLdlykf5tOGRxhrVG8ybfvPw%3A1680782329613&amp;ei=-bMuZKCFJe6vkdUPou-s8AM&amp;ved=0ahUKEwjg5c2NmpX-AhXuV6QEHaI3Cz4Q4dUDCA8&amp;uact=5&amp;oq=%22wuthering+Heights%22+AND+%22video+game%22&amp;gs_lcp=Cgxnd3Mtd2l6LXNlcnAQAzIKCAAQRxDWBBCwAzIKCAAQRxDWBBCwAzIKCAAQRxDWBBCwAzIKCAAQRxDWBBCwAzIKCAAQRxDWBBCwAzIKCAAQRxDWBBCwAzIKCAAQRxDWBBCwAzIKCAAQRxDWBBCwA0oECEEYAFAAWABgrwVoAXABeACAAQCIAQCSAQCYAQDIAQjAAQE&amp;sclient=gws-wiz-serp" TargetMode="External"/><Relationship Id="rId7" Type="http://schemas.openxmlformats.org/officeDocument/2006/relationships/image" Target="../media/image112.png"/><Relationship Id="rId12" Type="http://schemas.openxmlformats.org/officeDocument/2006/relationships/hyperlink" Target="https://tvtropes.org/pmwiki/pmwiki.php/Characters/LimbusCompany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11" Type="http://schemas.openxmlformats.org/officeDocument/2006/relationships/hyperlink" Target="https://en.wikipedia.org/wiki/List_of_Wuthering_Heights_references" TargetMode="External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hyperlink" Target="https://www.youtube.com/watch?v=9xBSRrXoXw0" TargetMode="External"/><Relationship Id="rId9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sweetvioletbride.com/wuthering-heights-inspired-shoot-wooden-hill-images/" TargetMode="External"/><Relationship Id="rId3" Type="http://schemas.openxmlformats.org/officeDocument/2006/relationships/hyperlink" Target="https://www.google.com/search?q=photography+inspired+by+Wuthering+Heights&amp;tbm=isch&amp;ved=2ahUKEwjB5fvIzpX-AhVErycCHcqgCN8Q2-cCegQIABAA&amp;oq=photography+inspired+by+Wuthering+Heights&amp;gs_lcp=CgNpbWcQAzIECCMQJ1CgmwJYya8CYM-7AmgAcAB4AIABU4gB2gOSAQE2mAEAoAEBqgELZ3dzLXdpei1pbWfAAQE&amp;sclient=img&amp;ei=_OouZMH3LMTensEPysGi-A0&amp;bih=746&amp;biw=1536&amp;hl=pt-BR#imgrc=YLvq2V_3PBzoiM" TargetMode="External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arolynmendelsohnphoto.com/portraits/the-wuthering-heights-residential-the-whole-story/" TargetMode="External"/><Relationship Id="rId5" Type="http://schemas.openxmlformats.org/officeDocument/2006/relationships/image" Target="../media/image116.png"/><Relationship Id="rId4" Type="http://schemas.openxmlformats.org/officeDocument/2006/relationships/hyperlink" Target="https://www.tobylowephotography.co.uk/dartmoor-wedding-wuthering-heights-inspired-styled-shoot/" TargetMode="External"/><Relationship Id="rId9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a=X&amp;sxsrf=APwXEdd2t7NxD2-qt9P86Ky-iQfhzznhwQ:1680797083887&amp;q=interior+design+inspired+by+Wuthering+Heights&amp;tbm=isch&amp;source=univ&amp;fir=k-4IHAYSCiCWwM%252CTNnAZ6EqXYNxFM%252C_%253B7g6cwkFORaB3IM%252C3DiHmfxs7zZJ-M%252C_%253BFIc-e-0srlNogM%252COfujuAH-_49lMM%252C_%253BEZjCNYOKPu1vyM%252CX34rXZrashVd7M%252C_%253BS1U-gGqJEXkPJM%252CTNnAZ6EqXYNxFM%252C_%253Bj3sXaBhBPxm-SM%252CniOStlvTmDfOcM%252C_%253BrqtfVzXl6eos8M%252CzRvtVT1_DCIQEM%252C_%253BAODNzGy13hd-jM%252CX34rXZrashVd7M%252C_%253BVt3PxDfYpZ0KXM%252CTNnAZ6EqXYNxFM%252C_%253BMG98LtgSKS-8fM%252CPGCig8QMynKRnM%252C_&amp;usg=AI4_-kT8Tc3Z7fV-Fe1eKf7SvAOW_AtMTQ&amp;ved=2ahUKEwiGlv-I0ZX-AhWygf0HHYzHDhsQjJkEegQIFBAC&amp;biw=1536&amp;bih=746&amp;dpr=1.25" TargetMode="External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hyperlink" Target="https://www.google.com/imgres?imgurl=https%3A%2F%2Fimage.architonic.com%2Fpfm3-3%2F20033144%2Fwuthering-heights-amb-copia-fam-g-arcit18.jpg&amp;tbnid=qwtzP-oFz-v82M&amp;vet=12ahUKEwjBy--K0ZX-AhXCpicCHTvPBnkQMygzegQIARBE..i&amp;imgrefurl=https%3A%2F%2Fwww.architonic.com%2Fen%2Fproduct%2Fwallpepper-wuthering-heights%2F20033264&amp;docid=MT4yjbHGyHB7BM&amp;w=1343&amp;h=1500&amp;q=interior%20design%20inspired%20by%20Wuthering%20Heights&amp;ved=2ahUKEwjBy--K0ZX-AhXCpicCHTvPBnkQMygzegQIARBE" TargetMode="External"/><Relationship Id="rId4" Type="http://schemas.openxmlformats.org/officeDocument/2006/relationships/hyperlink" Target="https://www.tobylowephotography.co.uk/dartmoor-wedding-wuthering-heights-inspired-styled-shoot/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hyperlink" Target="https://www.google.com/search?q=decorrationinspired+by+wuthering+heights&amp;tbm=isch&amp;ved=2ahUKEwjZgrqS0pX-AhVMnCcCHffeDnEQ2-cCegQIABAA&amp;oq=decorrationinspired+by+wuthering+heights&amp;gs_lcp=CgNpbWcQAzoECCMQJ1DWBlj6FGCzF2gAcAB4AIABY4gB4wiSAQIxMpgBAKABAaoBC2d3cy13aXotaW1nwAEB&amp;sclient=img&amp;ei=vO4uZNm0Ccy4nsEP9727iAc&amp;bih=746&amp;biw=1536" TargetMode="External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nspirationaldetails.com/2019/02/14/a-spring-and-wuthering-heights-themed-lunch-and-book-club/" TargetMode="External"/><Relationship Id="rId5" Type="http://schemas.openxmlformats.org/officeDocument/2006/relationships/hyperlink" Target="https://www.etsy.com/listing/212592142/wuthering-heights-vintage-novel-ornament" TargetMode="External"/><Relationship Id="rId4" Type="http://schemas.openxmlformats.org/officeDocument/2006/relationships/hyperlink" Target="https://www.tobylowephotography.co.uk/dartmoor-wedding-wuthering-heights-inspired-styled-shoot/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%22advertising%22+%22perfume%22+%22Wuthering+Heights%22&amp;biw=1536&amp;bih=746&amp;sxsrf=APwXEdd_PvgkibHRzNrPb-7AIt7zo0m7EQ%3A1680787929051&amp;ei=2ckuZOfZArOmkdUPioeMmAw&amp;ved=0ahUKEwinqtD7rpX-AhUzU6QEHYoDA8MQ4dUDCA8&amp;uact=5&amp;oq=%22advertising%22+%22perfume%22+%22Wuthering+Heights%22&amp;gs_lcp=Cgxnd3Mtd2l6LXNlcnAQAzIHCCMQrgIQJzIHCCMQrgIQJzoHCCMQsAIQJzoECCMQJzoFCCEQoAE6CAghEKABEMMESgQIQRgBUIEXWN9rYMtwaAJwAHgAgAGEAYgBggeSAQM5LjGYAQCgAQHAAQE&amp;sclient=gws-wiz-serp" TargetMode="External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hyperlink" Target="https://www.etsy.com/listing/920770661/heathcliff-a-cologne-inspired-by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tsy.com/listing/920770661/heathcliff-a-cologne-inspired-by" TargetMode="External"/><Relationship Id="rId4" Type="http://schemas.openxmlformats.org/officeDocument/2006/relationships/hyperlink" Target="https://www.youtube.com/results?search_query=%E2%80%9Cpropaganda%E2%80%9D+%E2%80%9CWuthering+Heights%E2%80%9D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duckduckgo.com/?q=Wuthering+Heights&amp;t=h_&amp;ia=web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hyperlink" Target="https://www.google.com/search?q=%22Wuthering+Heights%22+AND+%22comics%22&amp;hl=pt-BR&amp;sxsrf=APwXEdc_JSEOqAk9zVQK5XVrULCUg3D6Rw:1680790470660&amp;source=lnms&amp;tbm=isch&amp;sa=X&amp;ved=2ahUKEwj_6Me3uJX-AhXWWqQEHSF4BIcQ_AUoAXoECAEQAw&amp;biw=1536&amp;bih=746&amp;dpr=1.25#imgrc=mhcm8VXLnId0qM" TargetMode="External"/><Relationship Id="rId7" Type="http://schemas.openxmlformats.org/officeDocument/2006/relationships/hyperlink" Target="https://ccsbooks.co.uk/product/classics-illustrated-replica/wuthering-heights-paperback/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.png"/><Relationship Id="rId11" Type="http://schemas.openxmlformats.org/officeDocument/2006/relationships/hyperlink" Target="https://www.amazon.in/Wuthering-Heights-Graphic-Classics-Cloth/dp/0764161393" TargetMode="External"/><Relationship Id="rId5" Type="http://schemas.openxmlformats.org/officeDocument/2006/relationships/image" Target="../media/image126.png"/><Relationship Id="rId10" Type="http://schemas.openxmlformats.org/officeDocument/2006/relationships/image" Target="../media/image129.png"/><Relationship Id="rId4" Type="http://schemas.openxmlformats.org/officeDocument/2006/relationships/hyperlink" Target="http://www.harkavagrant.com/index.php?id=401" TargetMode="External"/><Relationship Id="rId9" Type="http://schemas.openxmlformats.org/officeDocument/2006/relationships/hyperlink" Target="https://www.thetimes.co.uk/article/wuthering-yikes-supermodel-lily-cole-backs-emily-bronte-graphic-novel-sb5vfmqn2" TargetMode="Externa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hyperlink" Target="https://www.google.com/search?q=%22Wuthering+Heights%22+AND+%22manga%22&amp;tbm=isch&amp;ved=2ahUKEwi9_pK6uJX-AhXApycCHdoRBMYQ2-cCegQIABAA&amp;oq=%22Wuthering+Heights%22+AND+%22manga%22&amp;gs_lcp=CgNpbWcQAzoICAAQCBAHEB46BAgjECc6BwgAEIAEEBM6CAgAEAgQHhATUPYLWKQTYOkXaABwAHgAgAFjiAHsBZIBATiYAQCgAQGqAQtnd3Mtd2l6LWltZ8ABAQ&amp;sclient=img&amp;ei=zNMuZL3oBMDPnsEP2qOQsAw&amp;bih=746&amp;biw=1536&amp;hl=pt-BR" TargetMode="External"/><Relationship Id="rId7" Type="http://schemas.openxmlformats.org/officeDocument/2006/relationships/hyperlink" Target="https://k.mandarake.co.jp/auction/item/itemInfoEn.html?index=604740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hyperlink" Target="https://order.mandarake.co.jp/order/detailPage/item?itemCode=1142515867&amp;lang=en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hyperlink" Target="https://www.google.com/search?q=%22Wuthering+Heights%22+AND+%22cartoon%22&amp;source=lmns&amp;bih=700&amp;biw=1440&amp;hl=pt-BR&amp;sa=X&amp;ved=2ahUKEwjztJPwtZX-AhUhsUwKHXF7A3AQ_AUoAHoECAEQAA" TargetMode="External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33.png"/><Relationship Id="rId4" Type="http://schemas.openxmlformats.org/officeDocument/2006/relationships/hyperlink" Target="https://www.cartoonstock.com/directory/w/wuthering_heights.asp" TargetMode="External"/><Relationship Id="rId9" Type="http://schemas.openxmlformats.org/officeDocument/2006/relationships/image" Target="../media/image13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hyperlink" Target="https://www.google.com/search?q=%22wuthering+heights%22+AND+%22drawing%22&amp;tbm=isch&amp;ved=2ahUKEwj95euyyJX-AhVmmicCHUC9APUQ2-cCegQIABAA&amp;oq=%22wuthering+heights%22+AND+%22drawing%22&amp;gs_lcp=CgNpbWcQA1DRDFjzD2DDFWgAcAB4AIABT4gBsQKSAQE0mAEAoAEBqgELZ3dzLXdpei1pbWfAAQE&amp;sclient=img&amp;ei=g-QuZL2YLOa0nsEPwPqCqA8&amp;bih=746&amp;biw=1536&amp;hl=pt-BR" TargetMode="External"/><Relationship Id="rId7" Type="http://schemas.openxmlformats.org/officeDocument/2006/relationships/hyperlink" Target="https://artuk.org/discover/artworks/study-for-wuthering-heights-254051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.png"/><Relationship Id="rId5" Type="http://schemas.openxmlformats.org/officeDocument/2006/relationships/hyperlink" Target="https://www.cartoonstock.com/directory/w/wuthering_heights.asp" TargetMode="External"/><Relationship Id="rId10" Type="http://schemas.openxmlformats.org/officeDocument/2006/relationships/image" Target="../media/image139.png"/><Relationship Id="rId4" Type="http://schemas.openxmlformats.org/officeDocument/2006/relationships/hyperlink" Target="https://br.pinterest.com/pin/316518680036025439/?amp_client_id=CLIENT_ID%28_%29&amp;mweb_unauth_id=%7B%7Bdefault.session%7D%7D&amp;amp_url=https%3A%2F%2Fbr.pinterest.com%2Famp%2Fpin%2F609111918343177254%2F" TargetMode="External"/><Relationship Id="rId9" Type="http://schemas.openxmlformats.org/officeDocument/2006/relationships/hyperlink" Target="https://learninglab.si.edu/resources/view/303669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.uk/pin/417286721697502123/" TargetMode="External"/><Relationship Id="rId3" Type="http://schemas.openxmlformats.org/officeDocument/2006/relationships/hyperlink" Target="https://www.google.com/search?q=%22Wuthering+Heights%22+AND+%22tattoo%22&amp;hl=pt-BR&amp;sxsrf=APwXEddN63Y9t2kmBNkY8peL8q20Ns9jQA:1680624754016&amp;source=lnms&amp;tbm=isch&amp;sa=X&amp;ved=2ahUKEwj40NqLz5D-AhU9wAIHHRUiDAkQ_AUoAXoECAEQAw&amp;biw=1371&amp;bih=666&amp;dpr=1.4#imgrc=mzu4GNeMXiWriM" TargetMode="External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2.png"/><Relationship Id="rId11" Type="http://schemas.openxmlformats.org/officeDocument/2006/relationships/hyperlink" Target="https://www.redstattoo.co.uk/black-grey-2/wuthering/" TargetMode="External"/><Relationship Id="rId5" Type="http://schemas.openxmlformats.org/officeDocument/2006/relationships/image" Target="../media/image141.png"/><Relationship Id="rId10" Type="http://schemas.openxmlformats.org/officeDocument/2006/relationships/hyperlink" Target="https://forreadingaddicts.co.uk/your-photos/stunning-literary-tattoos/attachment/fb_img_1498600584755/" TargetMode="External"/><Relationship Id="rId4" Type="http://schemas.openxmlformats.org/officeDocument/2006/relationships/image" Target="../media/image140.png"/><Relationship Id="rId9" Type="http://schemas.openxmlformats.org/officeDocument/2006/relationships/hyperlink" Target="https://www.pinterest.co.uk/pin/342836590364532098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hyperlink" Target="https://tinatarnoff.com/products/wuthering-heights-necklace-pendant-on-chain-silhouette-jewelry-1" TargetMode="External"/><Relationship Id="rId18" Type="http://schemas.openxmlformats.org/officeDocument/2006/relationships/hyperlink" Target="https://wap.aliexpress.com/item/32277296511.html" TargetMode="External"/><Relationship Id="rId3" Type="http://schemas.openxmlformats.org/officeDocument/2006/relationships/hyperlink" Target="https://www.google.com/search?q=%22Wuthering+Heights%22+AND+%22jewelry%22%22&amp;tbm=isch&amp;ved=2ahUKEwiGr_K_05D-AhWqpicCHVmrAt0Q2-cCegQIABAA&amp;oq=%22Wuthering+Heights%22+AND+%22jewelry%22%22&amp;gs_lcp=CgNpbWcQA1DXB1jXB2CdC2gAcAB4AIABTogBnAGSAQEymAEAoAEBqgELZ3dzLXdpei1pbWfAAQE&amp;sclient=img&amp;ei=EVEsZMbiC6rNnsEP2daK6A0&amp;bih=666&amp;biw=1371&amp;hl=pt-BR" TargetMode="External"/><Relationship Id="rId7" Type="http://schemas.openxmlformats.org/officeDocument/2006/relationships/image" Target="../media/image147.jpeg"/><Relationship Id="rId12" Type="http://schemas.openxmlformats.org/officeDocument/2006/relationships/hyperlink" Target="https://www.wish.com/product/wuthering-heights-quote-handcrafted-glass-cabochon-woven-leather-bracelet--bangle-literature-jewelry-59e87030d6ad9e5e90ed931b" TargetMode="External"/><Relationship Id="rId17" Type="http://schemas.openxmlformats.org/officeDocument/2006/relationships/hyperlink" Target="https://www.etsy.com/in-en/listing/556581409/catherine-and-heathcliff-pendant" TargetMode="External"/><Relationship Id="rId2" Type="http://schemas.openxmlformats.org/officeDocument/2006/relationships/notesSlide" Target="../notesSlides/notesSlide79.xml"/><Relationship Id="rId16" Type="http://schemas.openxmlformats.org/officeDocument/2006/relationships/hyperlink" Target="https://www.desertcart.in/products/246381974-whatever-our-souls-are-made-of-his-and-mine-are-the-same-wuthering-heights-quote-bracelets-positive-message-jewelr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.png"/><Relationship Id="rId11" Type="http://schemas.openxmlformats.org/officeDocument/2006/relationships/hyperlink" Target="https://www.amazon.co.uk/Wuthering-Heights-Necklace-Whatever-Pendant/dp/B09KZGTYTX" TargetMode="External"/><Relationship Id="rId5" Type="http://schemas.openxmlformats.org/officeDocument/2006/relationships/image" Target="../media/image145.png"/><Relationship Id="rId15" Type="http://schemas.openxmlformats.org/officeDocument/2006/relationships/image" Target="../media/image151.png"/><Relationship Id="rId10" Type="http://schemas.openxmlformats.org/officeDocument/2006/relationships/image" Target="../media/image150.png"/><Relationship Id="rId19" Type="http://schemas.openxmlformats.org/officeDocument/2006/relationships/hyperlink" Target="https://tinatarnoff.com/products/wuthering-heights-ring-silhouette-jewelry" TargetMode="External"/><Relationship Id="rId4" Type="http://schemas.openxmlformats.org/officeDocument/2006/relationships/image" Target="../media/image144.png"/><Relationship Id="rId9" Type="http://schemas.openxmlformats.org/officeDocument/2006/relationships/image" Target="../media/image149.jpeg"/><Relationship Id="rId14" Type="http://schemas.openxmlformats.org/officeDocument/2006/relationships/hyperlink" Target="https://www.etsy.com/listing/1131393486/wuthering-heights-book-dangle-earring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com/search/?text=Wuthering+Heights&amp;lr=10479&amp;p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hyperlink" Target="https://br.pinterest.com/pin/489555421999428587/" TargetMode="External"/><Relationship Id="rId3" Type="http://schemas.openxmlformats.org/officeDocument/2006/relationships/hyperlink" Target="https://www.google.com/search?q=%22Wuthering+Heights%22+AND+%22ceramics%22+OR+%22pottery%22&amp;tbm=isch&amp;ved=2ahUKEwi4n5WCqJL-AhUSmycCHViRA_0Q2-cCegQIABAA&amp;oq=%22Wuthering+Heights%22+AND+%22ceramics%22+OR+%22pottery%22&amp;gs_lcp=CgNpbWcQA1D7CFiIEWDpEmgAcAB4AIABV4gBvAKSAQE0mAEAoAEBqgELZ3dzLXdpei1pbWfAAQE&amp;sclient=img&amp;ei=6C8tZLiLHpK2nsEP2KKO6A8&amp;bih=666&amp;biw=1371" TargetMode="External"/><Relationship Id="rId7" Type="http://schemas.openxmlformats.org/officeDocument/2006/relationships/image" Target="../media/image155.png"/><Relationship Id="rId12" Type="http://schemas.openxmlformats.org/officeDocument/2006/relationships/hyperlink" Target="https://www.janeboothceramics.co.uk/portfolio/wuthering-heights-quotation-mug/" TargetMode="External"/><Relationship Id="rId2" Type="http://schemas.openxmlformats.org/officeDocument/2006/relationships/notesSlide" Target="../notesSlides/notesSlide81.xml"/><Relationship Id="rId16" Type="http://schemas.openxmlformats.org/officeDocument/2006/relationships/hyperlink" Target="https://folksy.com/items/6894752-Wuthering-Heights-Mug-Emily-Bronte-by-Tattoo-Mug-Lady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.png"/><Relationship Id="rId11" Type="http://schemas.openxmlformats.org/officeDocument/2006/relationships/hyperlink" Target="https://www.etsy.com/listing/1394948147/wuthering-heights-cathy-heathcliff" TargetMode="External"/><Relationship Id="rId5" Type="http://schemas.openxmlformats.org/officeDocument/2006/relationships/image" Target="../media/image153.png"/><Relationship Id="rId15" Type="http://schemas.openxmlformats.org/officeDocument/2006/relationships/hyperlink" Target="https://pt.aliexpress.com/item/1005002973655087.html?gatewayAdapt=glo2bra" TargetMode="External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hyperlink" Target="https://www.bagsymefirst.com/store/p314/Bronte_mug.html" TargetMode="Externa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linns.com/news/world-stamps-postal-history/2016/july/born-july-30-emily-bronte.html" TargetMode="External"/><Relationship Id="rId4" Type="http://schemas.openxmlformats.org/officeDocument/2006/relationships/image" Target="../media/image15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hyperlink" Target="https://www.google.com/search?q=%22wuthering+heights%22+AND+%22tile%22&amp;tbm=isch&amp;ved=2ahUKEwizuO2c75L-AhW9nCcCHfv4Cu8Q2-cCegQIABAA&amp;oq=%22wuthering+heights%22+AND+%22tile%22&amp;gs_lcp=CgNpbWcQAzoHCAAQgAQQE1CODViRPGD1PWgEcAB4AIAB2QGIAe4JkgEGMTAuMS4xmAEAoAEBqgELZ3dzLXdpei1pbWfAAQE&amp;sclient=img&amp;ei=k3otZPOiF725nsEP-_Gr-A4&amp;bih=933&amp;biw=1920" TargetMode="External"/><Relationship Id="rId7" Type="http://schemas.openxmlformats.org/officeDocument/2006/relationships/image" Target="../media/image161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0.jpeg"/><Relationship Id="rId5" Type="http://schemas.openxmlformats.org/officeDocument/2006/relationships/hyperlink" Target="https://www.etsy.com/listing/643038835/wuthering-heights-book-page-tile" TargetMode="External"/><Relationship Id="rId10" Type="http://schemas.openxmlformats.org/officeDocument/2006/relationships/hyperlink" Target="https://www.ecosia.org/images?q=%22Wuthering%20Heights%22%20AND%20%22tile%22#id=B8A894246B46F3064522A22366F473E7075FDD21" TargetMode="External"/><Relationship Id="rId4" Type="http://schemas.openxmlformats.org/officeDocument/2006/relationships/hyperlink" Target="https://www.ecosia.org/images?q=%22Wuthering%20Heights%22%20AND%20%22tile%22" TargetMode="External"/><Relationship Id="rId9" Type="http://schemas.openxmlformats.org/officeDocument/2006/relationships/hyperlink" Target="https://www.ecosia.org/images?q=%22Wuthering%20Heights%22%20AND%20%22tile%22#id=1CA66A74178F8351D98CA763BDC339594DE1E7B2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hyperlink" Target="https://books-illustrated-ltd.myshopify.com/collections/limited-edition-bronze-sculpture/products/heathcliff-limited-edition-bronze" TargetMode="External"/><Relationship Id="rId3" Type="http://schemas.openxmlformats.org/officeDocument/2006/relationships/hyperlink" Target="https://www.google.com/search?q=%22Wuthering+Heights%22+and+%22sculpture%22&amp;tbm=isch&amp;ved=2ahUKEwjd8JOA4ZL-AhWFpicCHf9nCZYQ2-cCegQIABAA&amp;oq=%22Wuthering+Heights%22+and+%22sculpture%22&amp;gs_lcp=CgNpbWcQAzoICAAQCBAHEB46BAgjECc6BwgAEIAEEBM6CAgAEAgQHhATUL2MCFj2sghg4LMIaAJwAHgAgAF0iAG8CZIBBDEzLjGYAQCgAQGqAQtnd3Mtd2l6LWltZ8ABAQ&amp;sclient=img&amp;ei=qWstZJ34BYXNnsEP_8-lsAk&amp;bih=622&amp;biw=1280" TargetMode="External"/><Relationship Id="rId7" Type="http://schemas.openxmlformats.org/officeDocument/2006/relationships/hyperlink" Target="https://bronteblog.blogspot.com/2014/12/a-wuthering-heights-sculpture.html" TargetMode="External"/><Relationship Id="rId12" Type="http://schemas.openxmlformats.org/officeDocument/2006/relationships/image" Target="../media/image16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11" Type="http://schemas.openxmlformats.org/officeDocument/2006/relationships/hyperlink" Target="https://books-illustrated-ltd.myshopify.com/products/cathy-wuthering-heights-limited-edition-bronze" TargetMode="External"/><Relationship Id="rId5" Type="http://schemas.openxmlformats.org/officeDocument/2006/relationships/hyperlink" Target="https://www.deviantart.com/karinediot/art/Wuthering-Heights-book-sculpture-390136722" TargetMode="External"/><Relationship Id="rId10" Type="http://schemas.openxmlformats.org/officeDocument/2006/relationships/image" Target="../media/image166.jpeg"/><Relationship Id="rId4" Type="http://schemas.openxmlformats.org/officeDocument/2006/relationships/image" Target="../media/image163.png"/><Relationship Id="rId9" Type="http://schemas.openxmlformats.org/officeDocument/2006/relationships/hyperlink" Target="https://www.worthpoint.com/worthopedia/wuthering-heights-catherine-sculpture-12888060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hyperlink" Target="https://www.etsy.com/listing/776079921/whatever-our-souls-are-made-of" TargetMode="External"/><Relationship Id="rId3" Type="http://schemas.openxmlformats.org/officeDocument/2006/relationships/hyperlink" Target="https://www.google.com/search?q=%22Wuthering+Heights%22+and+%22embroidery%22&amp;tbm=isch&amp;ved=2ahUKEwjp-dvq55L-AhWXmycCHfciAZoQ2-cCegQIABAA&amp;oq=%22Wuthering+Heights%22+and+%22embroidery%22&amp;gs_lcp=CgNpbWcQA1DyB1jyB2CJC2gAcAB4AIABVYgBnQGSAQEymAEAoAEBqgELZ3dzLXdpei1pbWfAAQE&amp;sclient=img&amp;ei=03ItZKnEC5e3nsEP98WE0Ak&amp;bih=622&amp;biw=1280" TargetMode="External"/><Relationship Id="rId7" Type="http://schemas.openxmlformats.org/officeDocument/2006/relationships/image" Target="../media/image171.png"/><Relationship Id="rId12" Type="http://schemas.openxmlformats.org/officeDocument/2006/relationships/hyperlink" Target="https://www.etsy.com/MySweetHomeCarolina/listing/678305441/sale-wuthering-heights-embroidery?share_time=1559954241000" TargetMode="External"/><Relationship Id="rId17" Type="http://schemas.openxmlformats.org/officeDocument/2006/relationships/hyperlink" Target="https://www.flickr.com/photos/like_the_song/4377060342" TargetMode="External"/><Relationship Id="rId2" Type="http://schemas.openxmlformats.org/officeDocument/2006/relationships/notesSlide" Target="../notesSlides/notesSlide89.xml"/><Relationship Id="rId16" Type="http://schemas.openxmlformats.org/officeDocument/2006/relationships/hyperlink" Target="https://www.reddit.com/r/CrossStitch/comments/k5zbve/fo_catherine_earnshaw_wuthering_heights_by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11" Type="http://schemas.openxmlformats.org/officeDocument/2006/relationships/hyperlink" Target="https://br.pinterest.com/pin/213498838555597569/" TargetMode="External"/><Relationship Id="rId5" Type="http://schemas.openxmlformats.org/officeDocument/2006/relationships/image" Target="../media/image169.png"/><Relationship Id="rId15" Type="http://schemas.openxmlformats.org/officeDocument/2006/relationships/hyperlink" Target="https://br.pinterest.com/pin/185703184606392264/" TargetMode="External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hyperlink" Target="https://br.pinterest.com/pin/168955423503370302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hyperlink" Target="https://www.google.com/maps/search/%22Wuhtering+Heights%22/@11.0465528,-6.9673171,3z/data=!3m1!4b1?hl=pt-BR" TargetMode="External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2986800" y="541675"/>
            <a:ext cx="5845500" cy="10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Wuthering Heigths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chemeClr val="dk2"/>
                </a:solidFill>
              </a:rPr>
              <a:t>O Monte dos Vendavais (PT) </a:t>
            </a:r>
            <a:endParaRPr sz="16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600">
                <a:solidFill>
                  <a:schemeClr val="dk2"/>
                </a:solidFill>
              </a:rPr>
              <a:t>O Morro dos Ventos Uivantes (BR)</a:t>
            </a:r>
            <a:endParaRPr sz="2900"/>
          </a:p>
        </p:txBody>
      </p:sp>
      <p:sp>
        <p:nvSpPr>
          <p:cNvPr id="100" name="Google Shape;100;p25"/>
          <p:cNvSpPr txBox="1">
            <a:spLocks noGrp="1"/>
          </p:cNvSpPr>
          <p:nvPr>
            <p:ph type="body" idx="1"/>
          </p:nvPr>
        </p:nvSpPr>
        <p:spPr>
          <a:xfrm>
            <a:off x="3139200" y="1858225"/>
            <a:ext cx="55686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600"/>
              <a:t>O romance Wuthering Heights, de Emily Brontë, teve um impacto significativo em diversas formas artísticas desde a sua publicação até os dias atuais, mostrando-se uma fonte inesgotável de inspiração para artistas de diferentes gerações e meios artísticos. Essa ampla influência artística demonstra a relevância e a atemporalidade da obra, bem como a capacidade de suas ideias e personagens de dialogarem com as questões e preocupações contemporâneas, deixando um legado duradouro na cultura e na arte.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101" name="Google Shape;101;p25"/>
          <p:cNvSpPr txBox="1"/>
          <p:nvPr/>
        </p:nvSpPr>
        <p:spPr>
          <a:xfrm>
            <a:off x="630000" y="1866075"/>
            <a:ext cx="1786800" cy="2030100"/>
          </a:xfrm>
          <a:prstGeom prst="rect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&lt;foto tipo passe&gt;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5"/>
          <p:cNvSpPr txBox="1">
            <a:spLocks noGrp="1"/>
          </p:cNvSpPr>
          <p:nvPr>
            <p:ph type="title"/>
          </p:nvPr>
        </p:nvSpPr>
        <p:spPr>
          <a:xfrm>
            <a:off x="311700" y="4351675"/>
            <a:ext cx="2538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900"/>
              <a:t>IPMaia, 10/04/2023</a:t>
            </a:r>
            <a:endParaRPr sz="1900"/>
          </a:p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50" y="1849575"/>
            <a:ext cx="1800300" cy="206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311700" y="3897925"/>
            <a:ext cx="242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700"/>
              <a:t>Katelim Alves</a:t>
            </a:r>
            <a:endParaRPr sz="1700"/>
          </a:p>
        </p:txBody>
      </p:sp>
      <p:pic>
        <p:nvPicPr>
          <p:cNvPr id="105" name="Google Shape;105;p25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1700" y="198300"/>
            <a:ext cx="2423400" cy="9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FILMES</a:t>
            </a:r>
            <a:endParaRPr sz="2320"/>
          </a:p>
        </p:txBody>
      </p:sp>
      <p:sp>
        <p:nvSpPr>
          <p:cNvPr id="199" name="Google Shape;199;p34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441400" cy="13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Realizei a busca específica pelos termos: “Wuthering Heights” AND “movie” OR “film” OR “adaptation”, em diferentes motores de busca: </a:t>
            </a:r>
            <a:r>
              <a:rPr lang="pt-BR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DuckDuckGo</a:t>
            </a:r>
            <a:r>
              <a:rPr lang="pt-BR"/>
              <a:t>, </a:t>
            </a:r>
            <a:r>
              <a:rPr lang="pt-BR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Ecosia</a:t>
            </a:r>
            <a:r>
              <a:rPr lang="pt-BR"/>
              <a:t> e </a:t>
            </a:r>
            <a:r>
              <a:rPr lang="pt-BR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r>
              <a:rPr lang="pt-BR"/>
              <a:t>. A análise dos resultados demonstrou que o Google apresentou o maior número de resultados relacionados. No entanto, é importante destacar que, mesmo com um grande número de resultados, a quantidade de obras encontradas foi muito inferior.</a:t>
            </a:r>
            <a:endParaRPr/>
          </a:p>
        </p:txBody>
      </p:sp>
      <p:grpSp>
        <p:nvGrpSpPr>
          <p:cNvPr id="200" name="Google Shape;200;p34"/>
          <p:cNvGrpSpPr/>
          <p:nvPr/>
        </p:nvGrpSpPr>
        <p:grpSpPr>
          <a:xfrm>
            <a:off x="2050150" y="2324086"/>
            <a:ext cx="5183427" cy="959525"/>
            <a:chOff x="2080225" y="2301536"/>
            <a:chExt cx="5183427" cy="959525"/>
          </a:xfrm>
        </p:grpSpPr>
        <p:pic>
          <p:nvPicPr>
            <p:cNvPr id="201" name="Google Shape;201;p34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80225" y="2301536"/>
              <a:ext cx="5183427" cy="9595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02" name="Google Shape;202;p34"/>
            <p:cNvSpPr/>
            <p:nvPr/>
          </p:nvSpPr>
          <p:spPr>
            <a:xfrm>
              <a:off x="2992850" y="3043800"/>
              <a:ext cx="1929300" cy="1656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34"/>
          <p:cNvSpPr txBox="1">
            <a:spLocks noGrp="1"/>
          </p:cNvSpPr>
          <p:nvPr>
            <p:ph type="body" idx="1"/>
          </p:nvPr>
        </p:nvSpPr>
        <p:spPr>
          <a:xfrm>
            <a:off x="387900" y="3421475"/>
            <a:ext cx="8365200" cy="14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Também realizei a pesquisa na base de dados IMDB, pois é mais direcionada a este tipo de arte. Além disso, ela foi referenciada por outros mecanismos de busca, conforme demonstrado anteriormente. 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Optei por exibir apenas os resultados da pesquisa realizada na IMDB, por apresentar o maior número de resultados de forma mais organizada e sem repetições.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11 resultados relacionados. Produções realizadas em 6 países diferentes.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09" name="Google Shape;209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IMDB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Heights”, “Filmes”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5075" y="1624275"/>
            <a:ext cx="4854226" cy="3217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8850" y="1600700"/>
            <a:ext cx="2170900" cy="3256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2" name="Google Shape;212;p35"/>
          <p:cNvSpPr txBox="1"/>
          <p:nvPr/>
        </p:nvSpPr>
        <p:spPr>
          <a:xfrm>
            <a:off x="7805450" y="167690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</a:t>
            </a:r>
            <a:endParaRPr sz="1000"/>
          </a:p>
        </p:txBody>
      </p:sp>
      <p:sp>
        <p:nvSpPr>
          <p:cNvPr id="213" name="Google Shape;213;p35"/>
          <p:cNvSpPr txBox="1"/>
          <p:nvPr/>
        </p:nvSpPr>
        <p:spPr>
          <a:xfrm>
            <a:off x="7805450" y="266400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</a:t>
            </a:r>
            <a:endParaRPr sz="1000"/>
          </a:p>
        </p:txBody>
      </p:sp>
      <p:sp>
        <p:nvSpPr>
          <p:cNvPr id="214" name="Google Shape;214;p35"/>
          <p:cNvSpPr txBox="1"/>
          <p:nvPr/>
        </p:nvSpPr>
        <p:spPr>
          <a:xfrm>
            <a:off x="7805450" y="3545800"/>
            <a:ext cx="6483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Japão</a:t>
            </a:r>
            <a:endParaRPr sz="1000"/>
          </a:p>
        </p:txBody>
      </p:sp>
      <p:sp>
        <p:nvSpPr>
          <p:cNvPr id="215" name="Google Shape;215;p35"/>
          <p:cNvSpPr txBox="1"/>
          <p:nvPr/>
        </p:nvSpPr>
        <p:spPr>
          <a:xfrm>
            <a:off x="7805450" y="217045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</a:t>
            </a:r>
            <a:endParaRPr sz="1000"/>
          </a:p>
        </p:txBody>
      </p:sp>
      <p:sp>
        <p:nvSpPr>
          <p:cNvPr id="216" name="Google Shape;216;p35"/>
          <p:cNvSpPr txBox="1"/>
          <p:nvPr/>
        </p:nvSpPr>
        <p:spPr>
          <a:xfrm>
            <a:off x="7805450" y="450080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Venezuela</a:t>
            </a:r>
            <a:endParaRPr sz="1000"/>
          </a:p>
        </p:txBody>
      </p:sp>
      <p:sp>
        <p:nvSpPr>
          <p:cNvPr id="217" name="Google Shape;217;p35"/>
          <p:cNvSpPr txBox="1"/>
          <p:nvPr/>
        </p:nvSpPr>
        <p:spPr>
          <a:xfrm>
            <a:off x="7805450" y="3088870"/>
            <a:ext cx="6483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México</a:t>
            </a:r>
            <a:endParaRPr sz="1000"/>
          </a:p>
        </p:txBody>
      </p:sp>
      <p:sp>
        <p:nvSpPr>
          <p:cNvPr id="218" name="Google Shape;218;p35"/>
          <p:cNvSpPr txBox="1"/>
          <p:nvPr/>
        </p:nvSpPr>
        <p:spPr>
          <a:xfrm>
            <a:off x="7805450" y="4023300"/>
            <a:ext cx="6483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França</a:t>
            </a:r>
            <a:endParaRPr sz="1000"/>
          </a:p>
        </p:txBody>
      </p:sp>
      <p:sp>
        <p:nvSpPr>
          <p:cNvPr id="219" name="Google Shape;219;p35"/>
          <p:cNvSpPr txBox="1"/>
          <p:nvPr/>
        </p:nvSpPr>
        <p:spPr>
          <a:xfrm>
            <a:off x="2636872" y="4094750"/>
            <a:ext cx="13560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 / EUA</a:t>
            </a:r>
            <a:endParaRPr sz="1000"/>
          </a:p>
        </p:txBody>
      </p:sp>
      <p:sp>
        <p:nvSpPr>
          <p:cNvPr id="220" name="Google Shape;220;p35"/>
          <p:cNvSpPr txBox="1"/>
          <p:nvPr/>
        </p:nvSpPr>
        <p:spPr>
          <a:xfrm>
            <a:off x="4247650" y="4166272"/>
            <a:ext cx="989400" cy="39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Adaptação que eu assisti!</a:t>
            </a:r>
            <a:endParaRPr sz="1000"/>
          </a:p>
        </p:txBody>
      </p:sp>
      <p:sp>
        <p:nvSpPr>
          <p:cNvPr id="221" name="Google Shape;221;p35"/>
          <p:cNvSpPr txBox="1"/>
          <p:nvPr/>
        </p:nvSpPr>
        <p:spPr>
          <a:xfrm>
            <a:off x="2636872" y="3252550"/>
            <a:ext cx="8715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Reino Unido</a:t>
            </a:r>
            <a:endParaRPr sz="1000"/>
          </a:p>
        </p:txBody>
      </p:sp>
      <p:sp>
        <p:nvSpPr>
          <p:cNvPr id="222" name="Google Shape;222;p35"/>
          <p:cNvSpPr txBox="1"/>
          <p:nvPr/>
        </p:nvSpPr>
        <p:spPr>
          <a:xfrm>
            <a:off x="2636872" y="4500800"/>
            <a:ext cx="4839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 EUA</a:t>
            </a:r>
            <a:endParaRPr sz="1000"/>
          </a:p>
        </p:txBody>
      </p:sp>
      <p:sp>
        <p:nvSpPr>
          <p:cNvPr id="223" name="Google Shape;223;p35"/>
          <p:cNvSpPr txBox="1"/>
          <p:nvPr/>
        </p:nvSpPr>
        <p:spPr>
          <a:xfrm>
            <a:off x="2636872" y="3673650"/>
            <a:ext cx="483900" cy="2448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54000" tIns="36000" rIns="54000" bIns="540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 EUA</a:t>
            </a:r>
            <a:endParaRPr sz="1000"/>
          </a:p>
        </p:txBody>
      </p:sp>
      <p:sp>
        <p:nvSpPr>
          <p:cNvPr id="224" name="Google Shape;224;p35"/>
          <p:cNvSpPr/>
          <p:nvPr/>
        </p:nvSpPr>
        <p:spPr>
          <a:xfrm>
            <a:off x="844729" y="3961213"/>
            <a:ext cx="3208500" cy="4860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2737">
            <a:off x="3993496" y="3916736"/>
            <a:ext cx="664464" cy="398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7 resultados relacionados. Produções realizadas em 4 países diferentes.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31" name="Google Shape;231;p3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IMDB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Heights”, “TV Movie”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232" name="Google Shape;232;p36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500" y="1564700"/>
            <a:ext cx="2853417" cy="21878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3" name="Google Shape;233;p36"/>
          <p:cNvGrpSpPr/>
          <p:nvPr/>
        </p:nvGrpSpPr>
        <p:grpSpPr>
          <a:xfrm>
            <a:off x="3238018" y="1564700"/>
            <a:ext cx="2770248" cy="3296674"/>
            <a:chOff x="3238018" y="1640900"/>
            <a:chExt cx="2770248" cy="3296674"/>
          </a:xfrm>
        </p:grpSpPr>
        <p:pic>
          <p:nvPicPr>
            <p:cNvPr id="234" name="Google Shape;234;p36"/>
            <p:cNvPicPr preferRelativeResize="0"/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8018" y="1640900"/>
              <a:ext cx="2770248" cy="32966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35" name="Google Shape;235;p36"/>
            <p:cNvSpPr txBox="1"/>
            <p:nvPr/>
          </p:nvSpPr>
          <p:spPr>
            <a:xfrm>
              <a:off x="5146301" y="2449350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  <p:sp>
          <p:nvSpPr>
            <p:cNvPr id="236" name="Google Shape;236;p36"/>
            <p:cNvSpPr txBox="1"/>
            <p:nvPr/>
          </p:nvSpPr>
          <p:spPr>
            <a:xfrm>
              <a:off x="5384201" y="3433300"/>
              <a:ext cx="5154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EUA</a:t>
              </a:r>
              <a:endParaRPr sz="900"/>
            </a:p>
          </p:txBody>
        </p:sp>
        <p:sp>
          <p:nvSpPr>
            <p:cNvPr id="237" name="Google Shape;237;p36"/>
            <p:cNvSpPr txBox="1"/>
            <p:nvPr/>
          </p:nvSpPr>
          <p:spPr>
            <a:xfrm>
              <a:off x="5146301" y="4249725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</p:grpSp>
      <p:grpSp>
        <p:nvGrpSpPr>
          <p:cNvPr id="238" name="Google Shape;238;p36"/>
          <p:cNvGrpSpPr/>
          <p:nvPr/>
        </p:nvGrpSpPr>
        <p:grpSpPr>
          <a:xfrm>
            <a:off x="6139643" y="1564700"/>
            <a:ext cx="2770258" cy="3096507"/>
            <a:chOff x="6139643" y="1640900"/>
            <a:chExt cx="2770258" cy="3096507"/>
          </a:xfrm>
        </p:grpSpPr>
        <p:pic>
          <p:nvPicPr>
            <p:cNvPr id="239" name="Google Shape;239;p36"/>
            <p:cNvPicPr preferRelativeResize="0"/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643" y="1640900"/>
              <a:ext cx="2770258" cy="309650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40" name="Google Shape;240;p36"/>
            <p:cNvSpPr txBox="1"/>
            <p:nvPr/>
          </p:nvSpPr>
          <p:spPr>
            <a:xfrm>
              <a:off x="8079001" y="3418178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  <p:sp>
          <p:nvSpPr>
            <p:cNvPr id="241" name="Google Shape;241;p36"/>
            <p:cNvSpPr txBox="1"/>
            <p:nvPr/>
          </p:nvSpPr>
          <p:spPr>
            <a:xfrm>
              <a:off x="8316901" y="1739985"/>
              <a:ext cx="5154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Itália</a:t>
              </a:r>
              <a:endParaRPr sz="900"/>
            </a:p>
          </p:txBody>
        </p:sp>
        <p:sp>
          <p:nvSpPr>
            <p:cNvPr id="242" name="Google Shape;242;p36"/>
            <p:cNvSpPr txBox="1"/>
            <p:nvPr/>
          </p:nvSpPr>
          <p:spPr>
            <a:xfrm>
              <a:off x="8079001" y="2657873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Austrália</a:t>
              </a:r>
              <a:endParaRPr sz="900"/>
            </a:p>
          </p:txBody>
        </p:sp>
        <p:sp>
          <p:nvSpPr>
            <p:cNvPr id="243" name="Google Shape;243;p36"/>
            <p:cNvSpPr txBox="1"/>
            <p:nvPr/>
          </p:nvSpPr>
          <p:spPr>
            <a:xfrm>
              <a:off x="8079001" y="4050463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FILMES</a:t>
            </a:r>
            <a:endParaRPr sz="2320"/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441400" cy="27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Ainda realizei uma busca no Google utilizando os seguintes termos: “films inspired on Wuthering Heights”. Nesta busca, obtive resultados sobre outros filmes, que não são adaptações diretas, mas foram inspirados no clássico. Escolhi mostrar o resultado de 2 links.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Por fim, também interroguei o ChatGPT.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Os resultados são apresentados a seguir.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2.040.000 resultados relacionados.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“films inspired on Wuthering Heights”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256" name="Google Shape;256;p38"/>
          <p:cNvGrpSpPr/>
          <p:nvPr/>
        </p:nvGrpSpPr>
        <p:grpSpPr>
          <a:xfrm>
            <a:off x="391018" y="1548391"/>
            <a:ext cx="4909015" cy="1299390"/>
            <a:chOff x="391025" y="1415075"/>
            <a:chExt cx="4782751" cy="1292025"/>
          </a:xfrm>
        </p:grpSpPr>
        <p:pic>
          <p:nvPicPr>
            <p:cNvPr id="257" name="Google Shape;257;p38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1025" y="1415075"/>
              <a:ext cx="4782751" cy="1292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58" name="Google Shape;258;p38"/>
            <p:cNvSpPr/>
            <p:nvPr/>
          </p:nvSpPr>
          <p:spPr>
            <a:xfrm>
              <a:off x="444881" y="2374350"/>
              <a:ext cx="2570700" cy="2994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" name="Google Shape;259;p38"/>
          <p:cNvGrpSpPr/>
          <p:nvPr/>
        </p:nvGrpSpPr>
        <p:grpSpPr>
          <a:xfrm>
            <a:off x="595057" y="3098853"/>
            <a:ext cx="4043741" cy="1503471"/>
            <a:chOff x="812536" y="2956750"/>
            <a:chExt cx="3939732" cy="1494950"/>
          </a:xfrm>
        </p:grpSpPr>
        <p:pic>
          <p:nvPicPr>
            <p:cNvPr id="260" name="Google Shape;260;p38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12536" y="2956750"/>
              <a:ext cx="3939732" cy="14949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61" name="Google Shape;261;p38"/>
            <p:cNvSpPr/>
            <p:nvPr/>
          </p:nvSpPr>
          <p:spPr>
            <a:xfrm>
              <a:off x="890549" y="3511725"/>
              <a:ext cx="2877000" cy="5175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38"/>
          <p:cNvGrpSpPr/>
          <p:nvPr/>
        </p:nvGrpSpPr>
        <p:grpSpPr>
          <a:xfrm>
            <a:off x="4928674" y="2163843"/>
            <a:ext cx="3805094" cy="2623469"/>
            <a:chOff x="4806085" y="2102807"/>
            <a:chExt cx="3707223" cy="2608600"/>
          </a:xfrm>
        </p:grpSpPr>
        <p:pic>
          <p:nvPicPr>
            <p:cNvPr id="263" name="Google Shape;263;p38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06085" y="2102807"/>
              <a:ext cx="3707223" cy="2608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264" name="Google Shape;264;p38"/>
            <p:cNvSpPr/>
            <p:nvPr/>
          </p:nvSpPr>
          <p:spPr>
            <a:xfrm>
              <a:off x="4998350" y="4122257"/>
              <a:ext cx="2536500" cy="5175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Além das adaptações diretas (já apresentadas), foram citados outros filmes inspirados na obra. 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70" name="Google Shape;270;p3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“films inspired on 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25" y="1729529"/>
            <a:ext cx="8039526" cy="3204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6075" y="1415070"/>
            <a:ext cx="3616000" cy="5681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39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279096" y="1515013"/>
            <a:ext cx="664464" cy="39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Nesta página, indica-se que a série Crepúsculo (The Twilight Series) também foi inspirada na obra. 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“films inspired on 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280" name="Google Shape;280;p40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3300" y="1981050"/>
            <a:ext cx="5642824" cy="2981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4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3750" y="1491276"/>
            <a:ext cx="2654474" cy="526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82" name="Google Shape;282;p40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00000">
            <a:off x="3399671" y="1744013"/>
            <a:ext cx="664464" cy="39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288" name="Google Shape;288;p41"/>
          <p:cNvSpPr txBox="1"/>
          <p:nvPr/>
        </p:nvSpPr>
        <p:spPr>
          <a:xfrm>
            <a:off x="311675" y="806237"/>
            <a:ext cx="438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Outros filmes surgiram como resultado.</a:t>
            </a:r>
            <a:endParaRPr sz="1200" dirty="0">
              <a:solidFill>
                <a:srgbClr val="FF0000"/>
              </a:solidFill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414" y="1373366"/>
            <a:ext cx="3770522" cy="18341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418" y="3277793"/>
            <a:ext cx="3770522" cy="15563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8038" y="1121775"/>
            <a:ext cx="3540690" cy="188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0392" y="3046878"/>
            <a:ext cx="3559398" cy="188607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SÉRIES E MINISSÉRIES DE TV</a:t>
            </a:r>
            <a:endParaRPr sz="2320"/>
          </a:p>
        </p:txBody>
      </p:sp>
      <p:sp>
        <p:nvSpPr>
          <p:cNvPr id="298" name="Google Shape;298;p4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441400" cy="21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Realizei a busca específica pelos termos: “</a:t>
            </a:r>
            <a:r>
              <a:rPr lang="pt-BR" dirty="0" err="1"/>
              <a:t>Wuthering</a:t>
            </a:r>
            <a:r>
              <a:rPr lang="pt-BR" dirty="0"/>
              <a:t> Heights” AND “series”, em diferentes motores de busca: </a:t>
            </a:r>
            <a:r>
              <a:rPr lang="pt-BR" u="sng" dirty="0" err="1">
                <a:solidFill>
                  <a:schemeClr val="hlink"/>
                </a:solidFill>
                <a:hlinkClick r:id="rId3"/>
              </a:rPr>
              <a:t>DuckDuckGo</a:t>
            </a:r>
            <a:r>
              <a:rPr lang="pt-BR" dirty="0"/>
              <a:t>, </a:t>
            </a:r>
            <a:r>
              <a:rPr lang="pt-BR" u="sng" dirty="0" err="1">
                <a:solidFill>
                  <a:schemeClr val="hlink"/>
                </a:solidFill>
                <a:hlinkClick r:id="rId4"/>
              </a:rPr>
              <a:t>Ecosia</a:t>
            </a:r>
            <a:r>
              <a:rPr lang="pt-BR" dirty="0"/>
              <a:t>, </a:t>
            </a:r>
            <a:r>
              <a:rPr lang="pt-BR" u="sng" dirty="0">
                <a:solidFill>
                  <a:schemeClr val="hlink"/>
                </a:solidFill>
                <a:hlinkClick r:id="rId5"/>
              </a:rPr>
              <a:t>Google</a:t>
            </a:r>
            <a:r>
              <a:rPr lang="pt-BR" dirty="0"/>
              <a:t> e IMDB. A análise dos resultados demonstrou que todos os motores de busca apresentaram os mesmos resultados.</a:t>
            </a:r>
            <a:endParaRPr dirty="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dirty="0"/>
              <a:t>Optei por exibir apenas a pesquisa realizada na IMDB, por apresentar os resultados de forma mais organizada e sem repetições.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4 resultados relacionados.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IMDB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“TV Series/TV Mini-Series”</a:t>
            </a:r>
            <a:endParaRPr sz="185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endParaRPr sz="1850">
              <a:solidFill>
                <a:schemeClr val="dk2"/>
              </a:solidFill>
            </a:endParaRPr>
          </a:p>
        </p:txBody>
      </p:sp>
      <p:grpSp>
        <p:nvGrpSpPr>
          <p:cNvPr id="305" name="Google Shape;305;p43"/>
          <p:cNvGrpSpPr/>
          <p:nvPr/>
        </p:nvGrpSpPr>
        <p:grpSpPr>
          <a:xfrm>
            <a:off x="579000" y="1630775"/>
            <a:ext cx="4424576" cy="3165826"/>
            <a:chOff x="579000" y="1706975"/>
            <a:chExt cx="4424576" cy="3165826"/>
          </a:xfrm>
        </p:grpSpPr>
        <p:pic>
          <p:nvPicPr>
            <p:cNvPr id="306" name="Google Shape;306;p43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9000" y="1706975"/>
              <a:ext cx="4424576" cy="31658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07" name="Google Shape;307;p43"/>
            <p:cNvSpPr txBox="1"/>
            <p:nvPr/>
          </p:nvSpPr>
          <p:spPr>
            <a:xfrm>
              <a:off x="3930101" y="2986125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  <p:sp>
          <p:nvSpPr>
            <p:cNvPr id="308" name="Google Shape;308;p43"/>
            <p:cNvSpPr txBox="1"/>
            <p:nvPr/>
          </p:nvSpPr>
          <p:spPr>
            <a:xfrm>
              <a:off x="3930101" y="4047613"/>
              <a:ext cx="753300" cy="2295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</p:grpSp>
      <p:grpSp>
        <p:nvGrpSpPr>
          <p:cNvPr id="309" name="Google Shape;309;p43"/>
          <p:cNvGrpSpPr/>
          <p:nvPr/>
        </p:nvGrpSpPr>
        <p:grpSpPr>
          <a:xfrm>
            <a:off x="5279107" y="2052049"/>
            <a:ext cx="3286259" cy="1873121"/>
            <a:chOff x="5458279" y="2345400"/>
            <a:chExt cx="3166868" cy="1663370"/>
          </a:xfrm>
        </p:grpSpPr>
        <p:pic>
          <p:nvPicPr>
            <p:cNvPr id="310" name="Google Shape;310;p43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58279" y="2345400"/>
              <a:ext cx="3166868" cy="166337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11" name="Google Shape;311;p43"/>
            <p:cNvSpPr txBox="1"/>
            <p:nvPr/>
          </p:nvSpPr>
          <p:spPr>
            <a:xfrm>
              <a:off x="7783201" y="2380800"/>
              <a:ext cx="753300" cy="2037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  <p:sp>
          <p:nvSpPr>
            <p:cNvPr id="312" name="Google Shape;312;p43"/>
            <p:cNvSpPr txBox="1"/>
            <p:nvPr/>
          </p:nvSpPr>
          <p:spPr>
            <a:xfrm>
              <a:off x="7783201" y="3247575"/>
              <a:ext cx="753300" cy="203700"/>
            </a:xfrm>
            <a:prstGeom prst="rect">
              <a:avLst/>
            </a:prstGeom>
            <a:solidFill>
              <a:srgbClr val="CFE2F3"/>
            </a:solidFill>
            <a:ln>
              <a:noFill/>
            </a:ln>
          </p:spPr>
          <p:txBody>
            <a:bodyPr spcFirstLastPara="1" wrap="square" lIns="54000" tIns="36000" rIns="54000" bIns="540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/>
                <a:t>Reino Unido</a:t>
              </a:r>
              <a:endParaRPr sz="9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OBRA ORIGINAL</a:t>
            </a:r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448050" y="1586600"/>
            <a:ext cx="2493300" cy="20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Wuthering Heights é um romance clássico da literatura britânica, escrito por Emily Brontë e publicado em 1847.</a:t>
            </a:r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6186700" y="4304934"/>
            <a:ext cx="220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versão que eu li (2012)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3"/>
              </a:rPr>
              <a:t>Referência</a:t>
            </a:r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00" y="1091225"/>
            <a:ext cx="1871150" cy="31996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4" name="Google Shape;114;p26"/>
          <p:cNvSpPr txBox="1"/>
          <p:nvPr/>
        </p:nvSpPr>
        <p:spPr>
          <a:xfrm>
            <a:off x="3601950" y="4319975"/>
            <a:ext cx="201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Primeira edição (1847)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/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700" y="1091225"/>
            <a:ext cx="2226960" cy="3199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NOVELAS</a:t>
            </a:r>
            <a:endParaRPr sz="2320"/>
          </a:p>
        </p:txBody>
      </p:sp>
      <p:sp>
        <p:nvSpPr>
          <p:cNvPr id="318" name="Google Shape;318;p44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441400" cy="21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Além de séries e minisséries, realizei também a busca por novelas, muito populares na cultura brasileira. Portanto, optei por fazer a busca em português.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/>
        </p:nvSpPr>
        <p:spPr>
          <a:xfrm>
            <a:off x="311675" y="958637"/>
            <a:ext cx="8520600" cy="69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 pesquisa indicou 2 novelas brasileiras inspiradas na obra de Emily </a:t>
            </a:r>
            <a:r>
              <a:rPr lang="pt-BR" sz="1200" dirty="0" err="1">
                <a:solidFill>
                  <a:schemeClr val="dk1"/>
                </a:solidFill>
              </a:rPr>
              <a:t>Brontë</a:t>
            </a:r>
            <a:r>
              <a:rPr lang="pt-BR" sz="1200" dirty="0">
                <a:solidFill>
                  <a:schemeClr val="dk1"/>
                </a:solidFill>
              </a:rPr>
              <a:t>: “O morro dos ventos uivantes” e “Vendaval”.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“O morro dos ventos uivantes”, “novela”, “Brasil”</a:t>
            </a:r>
            <a:endParaRPr sz="185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endParaRPr sz="1850">
              <a:solidFill>
                <a:schemeClr val="dk2"/>
              </a:solidFill>
            </a:endParaRPr>
          </a:p>
        </p:txBody>
      </p:sp>
      <p:grpSp>
        <p:nvGrpSpPr>
          <p:cNvPr id="325" name="Google Shape;325;p45"/>
          <p:cNvGrpSpPr/>
          <p:nvPr/>
        </p:nvGrpSpPr>
        <p:grpSpPr>
          <a:xfrm>
            <a:off x="410071" y="1691986"/>
            <a:ext cx="4594642" cy="2714582"/>
            <a:chOff x="105271" y="1691986"/>
            <a:chExt cx="4594642" cy="2714582"/>
          </a:xfrm>
        </p:grpSpPr>
        <p:grpSp>
          <p:nvGrpSpPr>
            <p:cNvPr id="326" name="Google Shape;326;p45"/>
            <p:cNvGrpSpPr/>
            <p:nvPr/>
          </p:nvGrpSpPr>
          <p:grpSpPr>
            <a:xfrm>
              <a:off x="105271" y="1691986"/>
              <a:ext cx="4594642" cy="2714582"/>
              <a:chOff x="379725" y="1523775"/>
              <a:chExt cx="4158423" cy="2364000"/>
            </a:xfrm>
          </p:grpSpPr>
          <p:pic>
            <p:nvPicPr>
              <p:cNvPr id="327" name="Google Shape;327;p45"/>
              <p:cNvPicPr preferRelativeResize="0"/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9725" y="1523775"/>
                <a:ext cx="4158423" cy="16900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  <p:pic>
            <p:nvPicPr>
              <p:cNvPr id="328" name="Google Shape;328;p45"/>
              <p:cNvPicPr preferRelativeResize="0"/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9725" y="3192950"/>
                <a:ext cx="4158423" cy="69482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</p:pic>
        </p:grpSp>
        <p:sp>
          <p:nvSpPr>
            <p:cNvPr id="329" name="Google Shape;329;p45"/>
            <p:cNvSpPr/>
            <p:nvPr/>
          </p:nvSpPr>
          <p:spPr>
            <a:xfrm>
              <a:off x="909899" y="3679150"/>
              <a:ext cx="3220200" cy="4017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909900" y="2601850"/>
              <a:ext cx="2774700" cy="4017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45"/>
          <p:cNvSpPr txBox="1"/>
          <p:nvPr/>
        </p:nvSpPr>
        <p:spPr>
          <a:xfrm>
            <a:off x="6178100" y="4177875"/>
            <a:ext cx="1280683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6"/>
              </a:rPr>
              <a:t>Referência</a:t>
            </a:r>
            <a:endParaRPr dirty="0"/>
          </a:p>
        </p:txBody>
      </p:sp>
      <p:grpSp>
        <p:nvGrpSpPr>
          <p:cNvPr id="332" name="Google Shape;332;p45"/>
          <p:cNvGrpSpPr/>
          <p:nvPr/>
        </p:nvGrpSpPr>
        <p:grpSpPr>
          <a:xfrm>
            <a:off x="5226368" y="2127900"/>
            <a:ext cx="3491000" cy="2049975"/>
            <a:chOff x="5257450" y="2127900"/>
            <a:chExt cx="3491000" cy="2049975"/>
          </a:xfrm>
        </p:grpSpPr>
        <p:pic>
          <p:nvPicPr>
            <p:cNvPr id="333" name="Google Shape;333;p45"/>
            <p:cNvPicPr preferRelativeResize="0"/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7450" y="2127900"/>
              <a:ext cx="3491000" cy="20499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34" name="Google Shape;334;p45"/>
            <p:cNvSpPr/>
            <p:nvPr/>
          </p:nvSpPr>
          <p:spPr>
            <a:xfrm>
              <a:off x="5359062" y="2135420"/>
              <a:ext cx="3083100" cy="158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5" name="Google Shape;335;p45"/>
          <p:cNvPicPr preferRelativeResize="0"/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92743" flipH="1">
            <a:off x="4189773" y="3118607"/>
            <a:ext cx="1391302" cy="767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MÚSICA</a:t>
            </a:r>
            <a:endParaRPr sz="2320"/>
          </a:p>
        </p:txBody>
      </p:sp>
      <p:sp>
        <p:nvSpPr>
          <p:cNvPr id="341" name="Google Shape;341;p4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Realizei a pesquisa por 2 motores de busca: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Youtube</a:t>
            </a:r>
            <a:r>
              <a:rPr lang="pt-BR"/>
              <a:t>, plataforma amplamente utilizada para este propósito, que oferece ampla variedade de conteúdo musical; e por também ter sido referenciada por outros motores de busca. Pesquisei pelo termo “Wuthering Heights”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Google</a:t>
            </a:r>
            <a:r>
              <a:rPr lang="pt-BR"/>
              <a:t>, utilizando os seguintes termos: “songs inspired by Wuthering Heights”.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7"/>
          <p:cNvSpPr txBox="1"/>
          <p:nvPr/>
        </p:nvSpPr>
        <p:spPr>
          <a:xfrm>
            <a:off x="311675" y="958637"/>
            <a:ext cx="8520600" cy="94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Em 1978, a cantora e compositora britânica Kate Bush lançou a música “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Heights”. A música foi um grande sucesso, chegando ao topo das paradas no Reino Unido e em vários outros países. Gerou duas versões de clipe (coreografia realizada pela própria cantora).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47" name="Google Shape;347;p4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YOUTUBE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348" name="Google Shape;348;p47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13650" y="1886350"/>
            <a:ext cx="3686052" cy="2670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9" name="Google Shape;349;p47"/>
          <p:cNvSpPr txBox="1"/>
          <p:nvPr/>
        </p:nvSpPr>
        <p:spPr>
          <a:xfrm>
            <a:off x="5855826" y="4546350"/>
            <a:ext cx="160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2° Versão do videoclipe</a:t>
            </a:r>
            <a:endParaRPr/>
          </a:p>
        </p:txBody>
      </p:sp>
      <p:pic>
        <p:nvPicPr>
          <p:cNvPr id="350" name="Google Shape;350;p47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200" y="1886350"/>
            <a:ext cx="3632026" cy="2670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1" name="Google Shape;351;p47"/>
          <p:cNvSpPr txBox="1"/>
          <p:nvPr/>
        </p:nvSpPr>
        <p:spPr>
          <a:xfrm>
            <a:off x="1655363" y="4546350"/>
            <a:ext cx="160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7"/>
              </a:rPr>
              <a:t>1° Versão do videoclipe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/>
        </p:nvSpPr>
        <p:spPr>
          <a:xfrm>
            <a:off x="311675" y="958637"/>
            <a:ext cx="8520600" cy="697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Em 1993, a banda de metal brasileira Angra regravou a música de Kate Bush no álbum de lançamento “</a:t>
            </a:r>
            <a:r>
              <a:rPr lang="pt-BR" sz="1200" dirty="0" err="1">
                <a:solidFill>
                  <a:schemeClr val="dk1"/>
                </a:solidFill>
              </a:rPr>
              <a:t>Angels</a:t>
            </a:r>
            <a:r>
              <a:rPr lang="pt-BR" sz="1200" dirty="0">
                <a:solidFill>
                  <a:schemeClr val="dk1"/>
                </a:solidFill>
              </a:rPr>
              <a:t> Cry”. </a:t>
            </a:r>
            <a:br>
              <a:rPr lang="pt-BR" sz="1200" dirty="0">
                <a:solidFill>
                  <a:schemeClr val="dk1"/>
                </a:solidFill>
              </a:rPr>
            </a:b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57" name="Google Shape;357;p4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YOUTUBE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 AND Angra”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1509750" y="4581900"/>
            <a:ext cx="196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Wuthering Heights - Angra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75" y="1662850"/>
            <a:ext cx="3863598" cy="2919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0" name="Google Shape;360;p48"/>
          <p:cNvSpPr txBox="1"/>
          <p:nvPr/>
        </p:nvSpPr>
        <p:spPr>
          <a:xfrm>
            <a:off x="5926850" y="3942500"/>
            <a:ext cx="1961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6"/>
              </a:rPr>
              <a:t>Angra</a:t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6675" y="2002425"/>
            <a:ext cx="3413949" cy="19400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311675" y="958637"/>
            <a:ext cx="8520600" cy="94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Da música composta por Kate Bush, surgiu o evento “The Most 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 Day Ever”, que acontece em diversas partes do mundo. Neste evento, pessoas vestidas de vermelho se reúnem para reproduzir a coreografia idealizada por Kate Bush.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67" name="Google Shape;367;p4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YOUTUBE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“The Most Wuthering Heights Day Ever”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368" name="Google Shape;368;p49"/>
          <p:cNvGrpSpPr/>
          <p:nvPr/>
        </p:nvGrpSpPr>
        <p:grpSpPr>
          <a:xfrm>
            <a:off x="383513" y="1992650"/>
            <a:ext cx="2229094" cy="1361024"/>
            <a:chOff x="383500" y="1992724"/>
            <a:chExt cx="2278538" cy="1519000"/>
          </a:xfrm>
        </p:grpSpPr>
        <p:pic>
          <p:nvPicPr>
            <p:cNvPr id="369" name="Google Shape;369;p49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3500" y="1992725"/>
              <a:ext cx="2278477" cy="1519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70" name="Google Shape;370;p49"/>
            <p:cNvSpPr txBox="1"/>
            <p:nvPr/>
          </p:nvSpPr>
          <p:spPr>
            <a:xfrm>
              <a:off x="383538" y="1992724"/>
              <a:ext cx="2278500" cy="2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Melbourne, Austrália</a:t>
              </a:r>
              <a:endParaRPr/>
            </a:p>
          </p:txBody>
        </p:sp>
      </p:grpSp>
      <p:grpSp>
        <p:nvGrpSpPr>
          <p:cNvPr id="371" name="Google Shape;371;p49"/>
          <p:cNvGrpSpPr/>
          <p:nvPr/>
        </p:nvGrpSpPr>
        <p:grpSpPr>
          <a:xfrm>
            <a:off x="1441302" y="3556170"/>
            <a:ext cx="2669879" cy="1361024"/>
            <a:chOff x="3271075" y="1992725"/>
            <a:chExt cx="2729100" cy="1519000"/>
          </a:xfrm>
        </p:grpSpPr>
        <p:pic>
          <p:nvPicPr>
            <p:cNvPr id="372" name="Google Shape;372;p49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1075" y="1992725"/>
              <a:ext cx="2729037" cy="1519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73" name="Google Shape;373;p49"/>
            <p:cNvSpPr txBox="1"/>
            <p:nvPr/>
          </p:nvSpPr>
          <p:spPr>
            <a:xfrm>
              <a:off x="3271075" y="1992725"/>
              <a:ext cx="2729100" cy="2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Berlim, Alemanha</a:t>
              </a:r>
              <a:endParaRPr/>
            </a:p>
          </p:txBody>
        </p:sp>
      </p:grpSp>
      <p:grpSp>
        <p:nvGrpSpPr>
          <p:cNvPr id="374" name="Google Shape;374;p49"/>
          <p:cNvGrpSpPr/>
          <p:nvPr/>
        </p:nvGrpSpPr>
        <p:grpSpPr>
          <a:xfrm>
            <a:off x="5019259" y="3556173"/>
            <a:ext cx="2669953" cy="1361024"/>
            <a:chOff x="6297750" y="1992725"/>
            <a:chExt cx="2679600" cy="1519000"/>
          </a:xfrm>
        </p:grpSpPr>
        <p:pic>
          <p:nvPicPr>
            <p:cNvPr id="375" name="Google Shape;375;p49"/>
            <p:cNvPicPr preferRelativeResize="0"/>
            <p:nvPr/>
          </p:nvPicPr>
          <p:blipFill rotWithShape="1"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97750" y="1992725"/>
              <a:ext cx="2679572" cy="151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49"/>
            <p:cNvSpPr txBox="1"/>
            <p:nvPr/>
          </p:nvSpPr>
          <p:spPr>
            <a:xfrm>
              <a:off x="6297750" y="1998750"/>
              <a:ext cx="2679600" cy="24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Upsalla, Suécia</a:t>
              </a:r>
              <a:endParaRPr/>
            </a:p>
          </p:txBody>
        </p:sp>
      </p:grpSp>
      <p:grpSp>
        <p:nvGrpSpPr>
          <p:cNvPr id="377" name="Google Shape;377;p49"/>
          <p:cNvGrpSpPr/>
          <p:nvPr/>
        </p:nvGrpSpPr>
        <p:grpSpPr>
          <a:xfrm>
            <a:off x="6143549" y="1980638"/>
            <a:ext cx="2481515" cy="1367209"/>
            <a:chOff x="3616975" y="3601875"/>
            <a:chExt cx="2467205" cy="1399825"/>
          </a:xfrm>
        </p:grpSpPr>
        <p:pic>
          <p:nvPicPr>
            <p:cNvPr id="378" name="Google Shape;378;p49"/>
            <p:cNvPicPr preferRelativeResize="0"/>
            <p:nvPr/>
          </p:nvPicPr>
          <p:blipFill rotWithShape="1"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6975" y="3603800"/>
              <a:ext cx="2467205" cy="13979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79" name="Google Shape;379;p49"/>
            <p:cNvSpPr txBox="1"/>
            <p:nvPr/>
          </p:nvSpPr>
          <p:spPr>
            <a:xfrm>
              <a:off x="3616975" y="3601875"/>
              <a:ext cx="24672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1"/>
                </a:rPr>
                <a:t>Copenhagen, Dinamarca</a:t>
              </a:r>
              <a:endParaRPr/>
            </a:p>
          </p:txBody>
        </p:sp>
      </p:grpSp>
      <p:grpSp>
        <p:nvGrpSpPr>
          <p:cNvPr id="380" name="Google Shape;380;p49"/>
          <p:cNvGrpSpPr/>
          <p:nvPr/>
        </p:nvGrpSpPr>
        <p:grpSpPr>
          <a:xfrm>
            <a:off x="3173710" y="1989513"/>
            <a:ext cx="2408750" cy="1367300"/>
            <a:chOff x="3326250" y="2054550"/>
            <a:chExt cx="2408750" cy="1367300"/>
          </a:xfrm>
        </p:grpSpPr>
        <p:pic>
          <p:nvPicPr>
            <p:cNvPr id="381" name="Google Shape;381;p49"/>
            <p:cNvPicPr preferRelativeResize="0"/>
            <p:nvPr/>
          </p:nvPicPr>
          <p:blipFill rotWithShape="1"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26250" y="2060825"/>
              <a:ext cx="2408750" cy="13610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382" name="Google Shape;382;p49"/>
            <p:cNvSpPr txBox="1"/>
            <p:nvPr/>
          </p:nvSpPr>
          <p:spPr>
            <a:xfrm>
              <a:off x="3326251" y="2054550"/>
              <a:ext cx="24087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3"/>
                </a:rPr>
                <a:t>Oeiras, Portugal</a:t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 txBox="1"/>
          <p:nvPr/>
        </p:nvSpPr>
        <p:spPr>
          <a:xfrm>
            <a:off x="311675" y="958637"/>
            <a:ext cx="8520600" cy="909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2.000.000 resultados. Selecionei 2 links, que apresentam as informações de forma resumida e organizada.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br>
              <a:rPr lang="pt-BR" sz="1200" dirty="0">
                <a:solidFill>
                  <a:schemeClr val="dk1"/>
                </a:solidFill>
              </a:rPr>
            </a:br>
            <a:r>
              <a:rPr lang="pt-BR" sz="1200" dirty="0">
                <a:solidFill>
                  <a:schemeClr val="dk1"/>
                </a:solidFill>
              </a:rPr>
              <a:t>O primeiro link indicou 5 resultados, incluindo a música já citada.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“songs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925" y="2435075"/>
            <a:ext cx="3706225" cy="16928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0" name="Google Shape;390;p5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6475" y="1977875"/>
            <a:ext cx="4455823" cy="965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1" name="Google Shape;391;p50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 r="-3734"/>
          <a:stretch/>
        </p:blipFill>
        <p:spPr>
          <a:xfrm rot="10492729" flipH="1">
            <a:off x="3426577" y="1988250"/>
            <a:ext cx="1246869" cy="68827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/>
          <p:nvPr/>
        </p:nvSpPr>
        <p:spPr>
          <a:xfrm>
            <a:off x="466225" y="3258550"/>
            <a:ext cx="2812500" cy="398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50"/>
          <p:cNvSpPr txBox="1"/>
          <p:nvPr/>
        </p:nvSpPr>
        <p:spPr>
          <a:xfrm>
            <a:off x="270725" y="4127950"/>
            <a:ext cx="30000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7"/>
              </a:rPr>
              <a:t>Referência</a:t>
            </a:r>
            <a:endParaRPr/>
          </a:p>
        </p:txBody>
      </p:sp>
      <p:sp>
        <p:nvSpPr>
          <p:cNvPr id="394" name="Google Shape;394;p50"/>
          <p:cNvSpPr txBox="1"/>
          <p:nvPr/>
        </p:nvSpPr>
        <p:spPr>
          <a:xfrm>
            <a:off x="4359875" y="3018450"/>
            <a:ext cx="4624800" cy="17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</a:rPr>
              <a:t>1) </a:t>
            </a:r>
            <a:r>
              <a:rPr lang="pt-BR" sz="1100" dirty="0" err="1">
                <a:solidFill>
                  <a:schemeClr val="dk1"/>
                </a:solidFill>
              </a:rPr>
              <a:t>Wuthering</a:t>
            </a:r>
            <a:r>
              <a:rPr lang="pt-BR" sz="1100" dirty="0">
                <a:solidFill>
                  <a:schemeClr val="dk1"/>
                </a:solidFill>
              </a:rPr>
              <a:t> Heights - Kate Bush(Kate Bush) - 1978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</a:rPr>
              <a:t>2)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It’s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all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coming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back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to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me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now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 - Celine Dion (Jim </a:t>
            </a:r>
            <a:r>
              <a:rPr lang="pt-BR" sz="1100" u="sng" dirty="0" err="1">
                <a:solidFill>
                  <a:schemeClr val="hlink"/>
                </a:solidFill>
                <a:hlinkClick r:id="rId8"/>
              </a:rPr>
              <a:t>Steinman</a:t>
            </a:r>
            <a:r>
              <a:rPr lang="pt-BR" sz="1100" u="sng" dirty="0">
                <a:solidFill>
                  <a:schemeClr val="hlink"/>
                </a:solidFill>
                <a:hlinkClick r:id="rId8"/>
              </a:rPr>
              <a:t>) - 1996</a:t>
            </a:r>
            <a:r>
              <a:rPr lang="pt-BR" sz="1100" dirty="0"/>
              <a:t> </a:t>
            </a:r>
            <a:endParaRPr sz="1100" dirty="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dirty="0"/>
              <a:t>3) </a:t>
            </a:r>
            <a:r>
              <a:rPr lang="pt-BR" sz="1100" u="sng" dirty="0" err="1">
                <a:solidFill>
                  <a:schemeClr val="hlink"/>
                </a:solidFill>
                <a:hlinkClick r:id="rId9"/>
              </a:rPr>
              <a:t>You're</a:t>
            </a:r>
            <a:r>
              <a:rPr lang="pt-BR" sz="1100" u="sng" dirty="0">
                <a:solidFill>
                  <a:schemeClr val="hlink"/>
                </a:solidFill>
                <a:hlinkClick r:id="rId9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9"/>
              </a:rPr>
              <a:t>the</a:t>
            </a:r>
            <a:r>
              <a:rPr lang="pt-BR" sz="1100" u="sng" dirty="0">
                <a:solidFill>
                  <a:schemeClr val="hlink"/>
                </a:solidFill>
                <a:hlinkClick r:id="rId9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9"/>
              </a:rPr>
              <a:t>One</a:t>
            </a:r>
            <a:r>
              <a:rPr lang="pt-BR" sz="1100" u="sng" dirty="0">
                <a:solidFill>
                  <a:schemeClr val="hlink"/>
                </a:solidFill>
                <a:hlinkClick r:id="rId9"/>
              </a:rPr>
              <a:t> - Yoko Ono (Yoko Ono) - 1984</a:t>
            </a:r>
            <a:endParaRPr sz="1100" dirty="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dirty="0"/>
              <a:t>4) </a:t>
            </a:r>
            <a:r>
              <a:rPr lang="pt-BR" sz="1100" u="sng" dirty="0" err="1">
                <a:solidFill>
                  <a:schemeClr val="hlink"/>
                </a:solidFill>
                <a:hlinkClick r:id="rId10"/>
              </a:rPr>
              <a:t>Cath</a:t>
            </a:r>
            <a:r>
              <a:rPr lang="pt-BR" sz="1100" u="sng" dirty="0">
                <a:solidFill>
                  <a:schemeClr val="hlink"/>
                </a:solidFill>
                <a:hlinkClick r:id="rId10"/>
              </a:rPr>
              <a:t>... - Death </a:t>
            </a:r>
            <a:r>
              <a:rPr lang="pt-BR" sz="1100" u="sng" dirty="0" err="1">
                <a:solidFill>
                  <a:schemeClr val="hlink"/>
                </a:solidFill>
                <a:hlinkClick r:id="rId10"/>
              </a:rPr>
              <a:t>Cab</a:t>
            </a:r>
            <a:r>
              <a:rPr lang="pt-BR" sz="1100" u="sng" dirty="0">
                <a:solidFill>
                  <a:schemeClr val="hlink"/>
                </a:solidFill>
                <a:hlinkClick r:id="rId10"/>
              </a:rPr>
              <a:t> For </a:t>
            </a:r>
            <a:r>
              <a:rPr lang="pt-BR" sz="1100" u="sng" dirty="0" err="1">
                <a:solidFill>
                  <a:schemeClr val="hlink"/>
                </a:solidFill>
                <a:hlinkClick r:id="rId10"/>
              </a:rPr>
              <a:t>Cutie</a:t>
            </a:r>
            <a:r>
              <a:rPr lang="pt-BR" sz="1100" u="sng" dirty="0">
                <a:solidFill>
                  <a:schemeClr val="hlink"/>
                </a:solidFill>
                <a:hlinkClick r:id="rId10"/>
              </a:rPr>
              <a:t> - (2008)</a:t>
            </a:r>
            <a:endParaRPr sz="1100" dirty="0"/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100" dirty="0"/>
              <a:t>5) 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10,000 </a:t>
            </a:r>
            <a:r>
              <a:rPr lang="pt-BR" sz="1100" u="sng" dirty="0" err="1">
                <a:solidFill>
                  <a:schemeClr val="hlink"/>
                </a:solidFill>
                <a:hlinkClick r:id="rId11"/>
              </a:rPr>
              <a:t>Nights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11"/>
              </a:rPr>
              <a:t>of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 </a:t>
            </a:r>
            <a:r>
              <a:rPr lang="pt-BR" sz="1100" u="sng" dirty="0" err="1">
                <a:solidFill>
                  <a:schemeClr val="hlink"/>
                </a:solidFill>
                <a:hlinkClick r:id="rId11"/>
              </a:rPr>
              <a:t>Thunders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 - </a:t>
            </a:r>
            <a:r>
              <a:rPr lang="pt-BR" sz="1100" u="sng" dirty="0" err="1">
                <a:solidFill>
                  <a:schemeClr val="hlink"/>
                </a:solidFill>
                <a:hlinkClick r:id="rId11"/>
              </a:rPr>
              <a:t>Alphabeat</a:t>
            </a:r>
            <a:r>
              <a:rPr lang="pt-BR" sz="1100" u="sng" dirty="0">
                <a:solidFill>
                  <a:schemeClr val="hlink"/>
                </a:solidFill>
                <a:hlinkClick r:id="rId11"/>
              </a:rPr>
              <a:t> - (2007)</a:t>
            </a:r>
            <a:endParaRPr sz="1100" dirty="0"/>
          </a:p>
        </p:txBody>
      </p:sp>
      <p:sp>
        <p:nvSpPr>
          <p:cNvPr id="395" name="Google Shape;395;p50"/>
          <p:cNvSpPr/>
          <p:nvPr/>
        </p:nvSpPr>
        <p:spPr>
          <a:xfrm>
            <a:off x="466225" y="3056025"/>
            <a:ext cx="2000100" cy="1515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segundo link indicou muitos outros resultados de músicas e ainda uma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banda</a:t>
            </a:r>
            <a:r>
              <a:rPr lang="pt-BR" sz="1200" dirty="0">
                <a:solidFill>
                  <a:schemeClr val="dk1"/>
                </a:solidFill>
              </a:rPr>
              <a:t> cujo nome é 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01" name="Google Shape;401;p5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“songs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402" name="Google Shape;402;p51"/>
          <p:cNvSpPr txBox="1"/>
          <p:nvPr/>
        </p:nvSpPr>
        <p:spPr>
          <a:xfrm>
            <a:off x="278225" y="23647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/>
          </a:p>
        </p:txBody>
      </p:sp>
      <p:pic>
        <p:nvPicPr>
          <p:cNvPr id="403" name="Google Shape;403;p51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8850" y="1445625"/>
            <a:ext cx="4812426" cy="28837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4" name="Google Shape;404;p51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721" y="2757750"/>
            <a:ext cx="4219003" cy="2176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405" name="Google Shape;405;p51"/>
          <p:cNvGrpSpPr/>
          <p:nvPr/>
        </p:nvGrpSpPr>
        <p:grpSpPr>
          <a:xfrm>
            <a:off x="384525" y="1400575"/>
            <a:ext cx="3193027" cy="964125"/>
            <a:chOff x="384525" y="1705375"/>
            <a:chExt cx="3193027" cy="964125"/>
          </a:xfrm>
        </p:grpSpPr>
        <p:pic>
          <p:nvPicPr>
            <p:cNvPr id="406" name="Google Shape;406;p51"/>
            <p:cNvPicPr preferRelativeResize="0"/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4525" y="1705375"/>
              <a:ext cx="3193027" cy="9641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07" name="Google Shape;407;p51"/>
            <p:cNvSpPr/>
            <p:nvPr/>
          </p:nvSpPr>
          <p:spPr>
            <a:xfrm>
              <a:off x="499175" y="1738050"/>
              <a:ext cx="2463600" cy="4404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8" name="Google Shape;408;p51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 r="-3734"/>
          <a:stretch/>
        </p:blipFill>
        <p:spPr>
          <a:xfrm rot="10492729" flipH="1">
            <a:off x="3169077" y="1206100"/>
            <a:ext cx="1246869" cy="68827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1"/>
          <p:cNvSpPr/>
          <p:nvPr/>
        </p:nvSpPr>
        <p:spPr>
          <a:xfrm>
            <a:off x="4352725" y="3992975"/>
            <a:ext cx="1926300" cy="173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PESQUISA</a:t>
            </a:r>
            <a:endParaRPr sz="2320"/>
          </a:p>
        </p:txBody>
      </p:sp>
      <p:sp>
        <p:nvSpPr>
          <p:cNvPr id="415" name="Google Shape;415;p5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5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Durante minha pesquisa por músicas inspiradas em "Wuthering Heights", encontrei uma página na </a:t>
            </a:r>
            <a:r>
              <a:rPr lang="pt-BR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Wikipidea</a:t>
            </a:r>
            <a:r>
              <a:rPr lang="pt-BR"/>
              <a:t> que não apenas listava músicas inspiradas na obra, mas também apontava outras formas de arte que foram inspiradas, como literatura, ópera, musical, teatro, dança, pintura, entre outros.</a:t>
            </a:r>
            <a:endParaRPr>
              <a:solidFill>
                <a:srgbClr val="FF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pt-BR"/>
            </a:br>
            <a:r>
              <a:rPr lang="pt-BR"/>
              <a:t>Então, retomei a pesquisa a partir desses achados.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OPERA</a:t>
            </a:r>
            <a:endParaRPr sz="2320"/>
          </a:p>
        </p:txBody>
      </p:sp>
      <p:sp>
        <p:nvSpPr>
          <p:cNvPr id="421" name="Google Shape;421;p5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8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Consultei as referências indicadas no Wikipedia e realizei a pesquisa pelos termos “Wuthering Heights” AND “opera” no Google.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PESQUISA GENÉRICA</a:t>
            </a:r>
            <a:endParaRPr sz="2320"/>
          </a:p>
        </p:txBody>
      </p:sp>
      <p:sp>
        <p:nvSpPr>
          <p:cNvPr id="121" name="Google Shape;121;p27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233800" cy="23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pesquisa foi conduzida utilizando, principamente, palavras-chave em inglês, língua original em que a obra foi escrita. Foram utilizados os seguintes motores de busca: Google, IMDB, Ecosia, DuckDuckGo, Yandex , Youtube.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A partir dos primeiros resultados obtidos, foi realizada a pesquisa mais direcionada (com termos referentes a cada tipo de arte). O Chat GPT também foi utilizado nesta etapa.</a:t>
            </a:r>
            <a:endParaRPr>
              <a:solidFill>
                <a:srgbClr val="FF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/>
        </p:nvSpPr>
        <p:spPr>
          <a:xfrm>
            <a:off x="311700" y="8063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Uma ópera escrita por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Bernard Hermann</a:t>
            </a:r>
            <a:r>
              <a:rPr lang="pt-BR" sz="1200" dirty="0">
                <a:solidFill>
                  <a:schemeClr val="dk1"/>
                </a:solidFill>
              </a:rPr>
              <a:t> e uma ópera escrita por </a:t>
            </a:r>
            <a:r>
              <a:rPr lang="pt-BR" sz="1200" u="sng" dirty="0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Carlisle Floyd</a:t>
            </a:r>
            <a:r>
              <a:rPr lang="pt-BR" sz="1200" dirty="0">
                <a:solidFill>
                  <a:schemeClr val="dk1"/>
                </a:solidFill>
              </a:rPr>
              <a:t>. Ambas intituladas “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Heights”.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27" name="Google Shape;427;p5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WIKIPEDEA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428" name="Google Shape;428;p54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03" y="1571625"/>
            <a:ext cx="7471401" cy="2646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29" name="Google Shape;429;p54"/>
          <p:cNvSpPr/>
          <p:nvPr/>
        </p:nvSpPr>
        <p:spPr>
          <a:xfrm>
            <a:off x="2549225" y="3368850"/>
            <a:ext cx="22860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5"/>
          <p:cNvSpPr txBox="1"/>
          <p:nvPr/>
        </p:nvSpPr>
        <p:spPr>
          <a:xfrm>
            <a:off x="311675" y="958637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3.710.000 resultados relacionados. O Google indicou as 2 obras referenciadas pela página da Wikipedia e ainda uma outra: </a:t>
            </a:r>
            <a:r>
              <a:rPr lang="pt-BR" sz="1200" u="sng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Wuthering</a:t>
            </a:r>
            <a:r>
              <a:rPr lang="pt-BR" sz="12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Heights (de Frédéric </a:t>
            </a:r>
            <a:r>
              <a:rPr lang="pt-BR" sz="1200" u="sng" dirty="0" err="1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Chaslin</a:t>
            </a:r>
            <a:r>
              <a:rPr lang="pt-BR" sz="12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r>
              <a:rPr lang="pt-BR" sz="1200" dirty="0">
                <a:solidFill>
                  <a:schemeClr val="dk1"/>
                </a:solidFill>
              </a:rPr>
              <a:t>. </a:t>
            </a:r>
            <a:r>
              <a:rPr lang="pt-BR" sz="1200" u="sng" dirty="0">
                <a:solidFill>
                  <a:schemeClr val="hlink"/>
                </a:solidFill>
                <a:hlinkClick r:id="rId4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35" name="Google Shape;435;p5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 AND “opera”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360950" y="2218320"/>
            <a:ext cx="20079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55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950" y="1656350"/>
            <a:ext cx="5662551" cy="2998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38" name="Google Shape;438;p55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0750" y="3146250"/>
            <a:ext cx="3875052" cy="17370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9" name="Google Shape;439;p55"/>
          <p:cNvSpPr/>
          <p:nvPr/>
        </p:nvSpPr>
        <p:spPr>
          <a:xfrm>
            <a:off x="408950" y="2218325"/>
            <a:ext cx="18771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55"/>
          <p:cNvSpPr/>
          <p:nvPr/>
        </p:nvSpPr>
        <p:spPr>
          <a:xfrm>
            <a:off x="5095775" y="3180850"/>
            <a:ext cx="3424200" cy="421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5"/>
          <p:cNvSpPr/>
          <p:nvPr/>
        </p:nvSpPr>
        <p:spPr>
          <a:xfrm>
            <a:off x="5210575" y="3975425"/>
            <a:ext cx="3121200" cy="455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55"/>
          <p:cNvSpPr/>
          <p:nvPr/>
        </p:nvSpPr>
        <p:spPr>
          <a:xfrm>
            <a:off x="1200525" y="4370975"/>
            <a:ext cx="23037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TEATRO/MUSICAL</a:t>
            </a:r>
            <a:endParaRPr sz="2320"/>
          </a:p>
        </p:txBody>
      </p:sp>
      <p:sp>
        <p:nvSpPr>
          <p:cNvPr id="448" name="Google Shape;448;p5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Consultei as referências indicadas no Wikipedia e pesquisei no Google os seguintes termos: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“</a:t>
            </a:r>
            <a:r>
              <a:rPr lang="pt-BR" sz="1850"/>
              <a:t>musical inspired by Wuthering Heights”</a:t>
            </a:r>
            <a:r>
              <a:rPr lang="pt-BR"/>
              <a:t> 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"Wuthering Heights" AND "theatre"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/>
        </p:nvSpPr>
        <p:spPr>
          <a:xfrm>
            <a:off x="311700" y="791198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 musical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Wuthering Heights, de Bernard J. Taylor's(1992) </a:t>
            </a:r>
            <a:r>
              <a:rPr lang="pt-BR" sz="1200">
                <a:solidFill>
                  <a:schemeClr val="dk1"/>
                </a:solidFill>
              </a:rPr>
              <a:t>e o musical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Heathcliff, de 1996</a:t>
            </a:r>
            <a:r>
              <a:rPr lang="pt-BR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4" name="Google Shape;454;p5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WIKIPEDEA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455" name="Google Shape;455;p57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303" y="1571625"/>
            <a:ext cx="7471401" cy="2646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56" name="Google Shape;456;p57"/>
          <p:cNvSpPr/>
          <p:nvPr/>
        </p:nvSpPr>
        <p:spPr>
          <a:xfrm>
            <a:off x="4790101" y="3361330"/>
            <a:ext cx="2286000" cy="21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"/>
          <p:cNvSpPr txBox="1"/>
          <p:nvPr/>
        </p:nvSpPr>
        <p:spPr>
          <a:xfrm>
            <a:off x="7296500" y="4218575"/>
            <a:ext cx="106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Referência</a:t>
            </a:r>
            <a:endParaRPr sz="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8"/>
          <p:cNvSpPr txBox="1"/>
          <p:nvPr/>
        </p:nvSpPr>
        <p:spPr>
          <a:xfrm>
            <a:off x="311700" y="791198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Além dos resultados já indicados, surgiram novos resultados.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63" name="Google Shape;463;p5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WIKIPEDEA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464" name="Google Shape;464;p5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2201" y="1319825"/>
            <a:ext cx="6321121" cy="33509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65" name="Google Shape;465;p58"/>
          <p:cNvSpPr txBox="1"/>
          <p:nvPr/>
        </p:nvSpPr>
        <p:spPr>
          <a:xfrm>
            <a:off x="6709975" y="4626075"/>
            <a:ext cx="106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Referência</a:t>
            </a:r>
            <a:endParaRPr sz="700"/>
          </a:p>
        </p:txBody>
      </p:sp>
      <p:sp>
        <p:nvSpPr>
          <p:cNvPr id="466" name="Google Shape;466;p58"/>
          <p:cNvSpPr/>
          <p:nvPr/>
        </p:nvSpPr>
        <p:spPr>
          <a:xfrm>
            <a:off x="1639323" y="2932686"/>
            <a:ext cx="5579700" cy="7896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8"/>
          <p:cNvSpPr/>
          <p:nvPr/>
        </p:nvSpPr>
        <p:spPr>
          <a:xfrm>
            <a:off x="1639325" y="4236675"/>
            <a:ext cx="5737500" cy="400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/>
        </p:nvSpPr>
        <p:spPr>
          <a:xfrm>
            <a:off x="311675" y="958637"/>
            <a:ext cx="8520600" cy="73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1.990.000 resultados relacionados. A busca utilizando outros termos ainda apontou o musical japonês </a:t>
            </a:r>
            <a:br>
              <a:rPr lang="pt-BR" sz="1200" dirty="0">
                <a:solidFill>
                  <a:schemeClr val="dk1"/>
                </a:solidFill>
              </a:rPr>
            </a:b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Arashi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 Ga Oka</a:t>
            </a:r>
            <a:r>
              <a:rPr lang="pt-BR" sz="1200" dirty="0">
                <a:solidFill>
                  <a:schemeClr val="dk1"/>
                </a:solidFill>
              </a:rPr>
              <a:t>, apresentado pela companhia de teatro Revue. </a:t>
            </a:r>
            <a:r>
              <a:rPr lang="pt-BR" sz="1200" u="sng" dirty="0">
                <a:solidFill>
                  <a:schemeClr val="hlink"/>
                </a:solidFill>
                <a:hlinkClick r:id="rId4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73" name="Google Shape;473;p5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“musical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474" name="Google Shape;474;p59"/>
          <p:cNvGrpSpPr/>
          <p:nvPr/>
        </p:nvGrpSpPr>
        <p:grpSpPr>
          <a:xfrm>
            <a:off x="655100" y="1733189"/>
            <a:ext cx="3812398" cy="879774"/>
            <a:chOff x="367150" y="1970151"/>
            <a:chExt cx="3812398" cy="879774"/>
          </a:xfrm>
        </p:grpSpPr>
        <p:pic>
          <p:nvPicPr>
            <p:cNvPr id="475" name="Google Shape;475;p59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7150" y="1970151"/>
              <a:ext cx="3812398" cy="8797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76" name="Google Shape;476;p59"/>
            <p:cNvSpPr/>
            <p:nvPr/>
          </p:nvSpPr>
          <p:spPr>
            <a:xfrm>
              <a:off x="449866" y="2654450"/>
              <a:ext cx="2009100" cy="188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7" name="Google Shape;477;p59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3939598" flipH="1">
            <a:off x="6125871" y="3916974"/>
            <a:ext cx="773309" cy="6221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59"/>
          <p:cNvGrpSpPr/>
          <p:nvPr/>
        </p:nvGrpSpPr>
        <p:grpSpPr>
          <a:xfrm>
            <a:off x="4324625" y="2060513"/>
            <a:ext cx="3812398" cy="1022469"/>
            <a:chOff x="4505100" y="2060513"/>
            <a:chExt cx="3812398" cy="1022469"/>
          </a:xfrm>
        </p:grpSpPr>
        <p:pic>
          <p:nvPicPr>
            <p:cNvPr id="479" name="Google Shape;479;p59"/>
            <p:cNvPicPr preferRelativeResize="0"/>
            <p:nvPr/>
          </p:nvPicPr>
          <p:blipFill rotWithShape="1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05100" y="2060513"/>
              <a:ext cx="3812398" cy="102246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80" name="Google Shape;480;p59"/>
            <p:cNvSpPr/>
            <p:nvPr/>
          </p:nvSpPr>
          <p:spPr>
            <a:xfrm>
              <a:off x="4540625" y="2129550"/>
              <a:ext cx="2595300" cy="4422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1" name="Google Shape;481;p59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375" y="3479555"/>
            <a:ext cx="7099300" cy="13864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82" name="Google Shape;482;p59"/>
          <p:cNvSpPr txBox="1"/>
          <p:nvPr/>
        </p:nvSpPr>
        <p:spPr>
          <a:xfrm>
            <a:off x="6039325" y="3006775"/>
            <a:ext cx="2173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9"/>
              </a:rPr>
              <a:t>Referência</a:t>
            </a:r>
            <a:endParaRPr/>
          </a:p>
        </p:txBody>
      </p:sp>
      <p:pic>
        <p:nvPicPr>
          <p:cNvPr id="483" name="Google Shape;483;p59"/>
          <p:cNvPicPr preferRelativeResize="0"/>
          <p:nvPr/>
        </p:nvPicPr>
        <p:blipFill rotWithShape="1"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 r="-3734"/>
          <a:stretch/>
        </p:blipFill>
        <p:spPr>
          <a:xfrm rot="7046259">
            <a:off x="3652249" y="3015946"/>
            <a:ext cx="943001" cy="520533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/>
          <p:nvPr/>
        </p:nvSpPr>
        <p:spPr>
          <a:xfrm>
            <a:off x="1153446" y="3509885"/>
            <a:ext cx="6727200" cy="338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/>
        </p:nvSpPr>
        <p:spPr>
          <a:xfrm>
            <a:off x="311675" y="958637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2.090.000 resultados relacionados. Esta pesquisa gerou resultados similares aos da página do Wikipedia.                                                                       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90" name="Google Shape;490;p6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Heights" AND "theatre"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491" name="Google Shape;491;p60"/>
          <p:cNvGrpSpPr/>
          <p:nvPr/>
        </p:nvGrpSpPr>
        <p:grpSpPr>
          <a:xfrm>
            <a:off x="1281375" y="1714497"/>
            <a:ext cx="6557174" cy="3171519"/>
            <a:chOff x="1281375" y="1521375"/>
            <a:chExt cx="6557174" cy="3364650"/>
          </a:xfrm>
        </p:grpSpPr>
        <p:pic>
          <p:nvPicPr>
            <p:cNvPr id="492" name="Google Shape;492;p60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1375" y="1521375"/>
              <a:ext cx="6557174" cy="33646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493" name="Google Shape;493;p60"/>
            <p:cNvSpPr/>
            <p:nvPr/>
          </p:nvSpPr>
          <p:spPr>
            <a:xfrm>
              <a:off x="1467241" y="2124188"/>
              <a:ext cx="2009100" cy="188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COMÉDIA</a:t>
            </a:r>
            <a:endParaRPr sz="2320"/>
          </a:p>
        </p:txBody>
      </p:sp>
      <p:sp>
        <p:nvSpPr>
          <p:cNvPr id="499" name="Google Shape;499;p61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50"/>
              <a:t>Pesquisei no Google pelos seguintes termos: "Wuthering Heights" AND "comedy".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2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2.090.000 resultados relacionados. Destaque para a paródia “</a:t>
            </a:r>
            <a:r>
              <a:rPr lang="pt-BR" sz="1200" dirty="0" err="1">
                <a:solidFill>
                  <a:schemeClr val="dk1"/>
                </a:solidFill>
              </a:rPr>
              <a:t>Whitering</a:t>
            </a:r>
            <a:r>
              <a:rPr lang="pt-BR" sz="1200" dirty="0">
                <a:solidFill>
                  <a:schemeClr val="dk1"/>
                </a:solidFill>
              </a:rPr>
              <a:t> Heights”.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05" name="Google Shape;505;p6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"comedy"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506" name="Google Shape;506;p62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375" y="1953952"/>
            <a:ext cx="3954785" cy="89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7" name="Google Shape;507;p62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666" y="3197650"/>
            <a:ext cx="4134733" cy="1073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08" name="Google Shape;508;p62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 r="-3734"/>
          <a:stretch/>
        </p:blipFill>
        <p:spPr>
          <a:xfrm rot="9735301" flipH="1">
            <a:off x="4761877" y="3004077"/>
            <a:ext cx="1092974" cy="61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2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726" y="1643525"/>
            <a:ext cx="2023175" cy="30347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10" name="Google Shape;510;p62"/>
          <p:cNvSpPr/>
          <p:nvPr/>
        </p:nvSpPr>
        <p:spPr>
          <a:xfrm>
            <a:off x="973950" y="2631800"/>
            <a:ext cx="2153700" cy="188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2"/>
          <p:cNvSpPr txBox="1"/>
          <p:nvPr/>
        </p:nvSpPr>
        <p:spPr>
          <a:xfrm>
            <a:off x="5754700" y="4610262"/>
            <a:ext cx="2023200" cy="55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900" u="sng" dirty="0">
                <a:solidFill>
                  <a:schemeClr val="hlink"/>
                </a:solidFill>
                <a:hlinkClick r:id="rId8"/>
              </a:rPr>
              <a:t>Referência</a:t>
            </a:r>
            <a:endParaRPr sz="11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BALLET</a:t>
            </a:r>
            <a:endParaRPr sz="2320"/>
          </a:p>
        </p:txBody>
      </p:sp>
      <p:sp>
        <p:nvSpPr>
          <p:cNvPr id="517" name="Google Shape;517;p6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página do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pt-BR"/>
              <a:t> também apareceu uma referência a uma apresentação de Ballet.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Ao pesquisar no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Google</a:t>
            </a:r>
            <a:r>
              <a:rPr lang="pt-BR"/>
              <a:t>, encontrei a mesma referência.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8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0175" y="2015300"/>
            <a:ext cx="3552123" cy="2722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7" name="Google Shape;127;p28"/>
          <p:cNvSpPr txBox="1"/>
          <p:nvPr/>
        </p:nvSpPr>
        <p:spPr>
          <a:xfrm>
            <a:off x="311675" y="958637"/>
            <a:ext cx="8520600" cy="73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5.070.000 resultados relacionados. Na primeira página há menção a diversas versões cinematográficas e uma música, todas com o mesmo título da obra original. </a:t>
            </a:r>
            <a:r>
              <a:rPr lang="pt-BR" sz="1000" u="sng" dirty="0">
                <a:solidFill>
                  <a:schemeClr val="hlink"/>
                </a:solidFill>
                <a:hlinkClick r:id="rId4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128" name="Google Shape;128;p28"/>
          <p:cNvGrpSpPr/>
          <p:nvPr/>
        </p:nvGrpSpPr>
        <p:grpSpPr>
          <a:xfrm>
            <a:off x="311665" y="1735073"/>
            <a:ext cx="5117468" cy="1634789"/>
            <a:chOff x="2225825" y="3007900"/>
            <a:chExt cx="5301427" cy="1782175"/>
          </a:xfrm>
        </p:grpSpPr>
        <p:pic>
          <p:nvPicPr>
            <p:cNvPr id="129" name="Google Shape;129;p28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5825" y="3007900"/>
              <a:ext cx="5301427" cy="17821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0" name="Google Shape;130;p28"/>
            <p:cNvSpPr/>
            <p:nvPr/>
          </p:nvSpPr>
          <p:spPr>
            <a:xfrm>
              <a:off x="2279465" y="3672250"/>
              <a:ext cx="1925100" cy="1806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5666800" y="4426225"/>
              <a:ext cx="1770300" cy="3264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" name="Google Shape;132;p28"/>
          <p:cNvGrpSpPr/>
          <p:nvPr/>
        </p:nvGrpSpPr>
        <p:grpSpPr>
          <a:xfrm>
            <a:off x="482250" y="3585300"/>
            <a:ext cx="4520576" cy="1333600"/>
            <a:chOff x="406050" y="3509100"/>
            <a:chExt cx="4520576" cy="1333600"/>
          </a:xfrm>
        </p:grpSpPr>
        <p:pic>
          <p:nvPicPr>
            <p:cNvPr id="133" name="Google Shape;133;p28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050" y="3509100"/>
              <a:ext cx="4520576" cy="1333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34" name="Google Shape;134;p28"/>
            <p:cNvSpPr/>
            <p:nvPr/>
          </p:nvSpPr>
          <p:spPr>
            <a:xfrm>
              <a:off x="511350" y="4135775"/>
              <a:ext cx="1975200" cy="1953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GOOGLE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185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4"/>
          <p:cNvSpPr txBox="1"/>
          <p:nvPr/>
        </p:nvSpPr>
        <p:spPr>
          <a:xfrm>
            <a:off x="311700" y="791198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Northen</a:t>
            </a:r>
            <a:r>
              <a:rPr lang="pt-BR" sz="1200" dirty="0">
                <a:solidFill>
                  <a:schemeClr val="dk1"/>
                </a:solidFill>
              </a:rPr>
              <a:t> Ballet. </a:t>
            </a:r>
            <a:r>
              <a:rPr lang="pt-BR" sz="1200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23" name="Google Shape;523;p6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WIKIPIDEA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524" name="Google Shape;524;p64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6750" y="1243625"/>
            <a:ext cx="4678344" cy="1328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25" name="Google Shape;525;p64"/>
          <p:cNvSpPr/>
          <p:nvPr/>
        </p:nvSpPr>
        <p:spPr>
          <a:xfrm>
            <a:off x="1237250" y="1883350"/>
            <a:ext cx="4425600" cy="400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6" name="Google Shape;526;p64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0600" y="2492600"/>
            <a:ext cx="3955374" cy="244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7" name="Google Shape;527;p64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 r="-3734"/>
          <a:stretch/>
        </p:blipFill>
        <p:spPr>
          <a:xfrm rot="-7287887" flipH="1">
            <a:off x="5541135" y="2084154"/>
            <a:ext cx="942999" cy="515234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4"/>
          <p:cNvSpPr txBox="1"/>
          <p:nvPr/>
        </p:nvSpPr>
        <p:spPr>
          <a:xfrm>
            <a:off x="3170400" y="4601800"/>
            <a:ext cx="106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7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LITERATURA</a:t>
            </a:r>
            <a:endParaRPr sz="2320"/>
          </a:p>
        </p:txBody>
      </p:sp>
      <p:sp>
        <p:nvSpPr>
          <p:cNvPr id="534" name="Google Shape;534;p65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4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Consultei as referências indicadas no Wikipedia e pesquisei no Google os seguintes termos: “</a:t>
            </a:r>
            <a:r>
              <a:rPr lang="pt-BR" sz="1850"/>
              <a:t>literature inspired by Wuthering Heights”</a:t>
            </a:r>
            <a:r>
              <a:rPr lang="pt-BR"/>
              <a:t>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/>
        </p:nvSpPr>
        <p:spPr>
          <a:xfrm>
            <a:off x="311700" y="806312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Alguns autores que se inspiraram no romance criaram novas obras (como romances e poemas); outros, mencionaram o livro de Emily </a:t>
            </a:r>
            <a:r>
              <a:rPr lang="pt-BR" sz="1200" dirty="0" err="1">
                <a:solidFill>
                  <a:schemeClr val="dk1"/>
                </a:solidFill>
              </a:rPr>
              <a:t>Brontë</a:t>
            </a:r>
            <a:r>
              <a:rPr lang="pt-BR" sz="1200" dirty="0">
                <a:solidFill>
                  <a:schemeClr val="dk1"/>
                </a:solidFill>
              </a:rPr>
              <a:t> ao longo da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540" name="Google Shape;540;p6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WIKIPIDEA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541" name="Google Shape;541;p66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041" y="1480375"/>
            <a:ext cx="4323052" cy="3237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42" name="Google Shape;542;p66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0724" y="1511783"/>
            <a:ext cx="4231419" cy="31558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7"/>
          <p:cNvSpPr txBox="1"/>
          <p:nvPr/>
        </p:nvSpPr>
        <p:spPr>
          <a:xfrm>
            <a:off x="311700" y="8063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Poemas inspirados na obra.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48" name="Google Shape;548;p6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WIKIPIDEA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549" name="Google Shape;549;p67"/>
          <p:cNvGrpSpPr/>
          <p:nvPr/>
        </p:nvGrpSpPr>
        <p:grpSpPr>
          <a:xfrm>
            <a:off x="406050" y="1471850"/>
            <a:ext cx="3196902" cy="3363625"/>
            <a:chOff x="406050" y="1624250"/>
            <a:chExt cx="3196902" cy="3363625"/>
          </a:xfrm>
        </p:grpSpPr>
        <p:pic>
          <p:nvPicPr>
            <p:cNvPr id="550" name="Google Shape;550;p67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6050" y="1624250"/>
              <a:ext cx="1561774" cy="24890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551" name="Google Shape;551;p67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26050" y="1624250"/>
              <a:ext cx="1676902" cy="33636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52" name="Google Shape;552;p67"/>
          <p:cNvSpPr txBox="1"/>
          <p:nvPr/>
        </p:nvSpPr>
        <p:spPr>
          <a:xfrm>
            <a:off x="406050" y="3894887"/>
            <a:ext cx="15114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Sylvia Plath</a:t>
            </a:r>
            <a:endParaRPr sz="1200"/>
          </a:p>
        </p:txBody>
      </p:sp>
      <p:pic>
        <p:nvPicPr>
          <p:cNvPr id="553" name="Google Shape;553;p67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3725" y="1473125"/>
            <a:ext cx="1782175" cy="2336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4" name="Google Shape;554;p67"/>
          <p:cNvSpPr txBox="1"/>
          <p:nvPr/>
        </p:nvSpPr>
        <p:spPr>
          <a:xfrm>
            <a:off x="4273650" y="3741137"/>
            <a:ext cx="1782300" cy="78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7"/>
              </a:rPr>
              <a:t>Anne Carson</a:t>
            </a:r>
            <a:r>
              <a:rPr lang="pt-BR" sz="1200" dirty="0"/>
              <a:t> </a:t>
            </a:r>
            <a:br>
              <a:rPr lang="pt-BR" sz="1200" dirty="0"/>
            </a:br>
            <a:r>
              <a:rPr lang="pt-BR" sz="1000" dirty="0"/>
              <a:t>(Trecho do poema)</a:t>
            </a:r>
            <a:endParaRPr sz="1000" dirty="0"/>
          </a:p>
        </p:txBody>
      </p:sp>
      <p:pic>
        <p:nvPicPr>
          <p:cNvPr id="555" name="Google Shape;555;p67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0305" y="1473125"/>
            <a:ext cx="1757921" cy="2887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6" name="Google Shape;556;p67"/>
          <p:cNvSpPr txBox="1"/>
          <p:nvPr/>
        </p:nvSpPr>
        <p:spPr>
          <a:xfrm>
            <a:off x="6906100" y="4292237"/>
            <a:ext cx="1782300" cy="789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 dirty="0">
                <a:solidFill>
                  <a:schemeClr val="hlink"/>
                </a:solidFill>
                <a:hlinkClick r:id="rId9"/>
              </a:rPr>
              <a:t>Ted Hughes</a:t>
            </a:r>
            <a:r>
              <a:rPr lang="pt-BR" sz="1200" dirty="0"/>
              <a:t> </a:t>
            </a:r>
            <a:br>
              <a:rPr lang="pt-BR" sz="1200" dirty="0"/>
            </a:br>
            <a:r>
              <a:rPr lang="pt-BR" sz="1000" dirty="0"/>
              <a:t>(Trecho do poema)</a:t>
            </a:r>
            <a:endParaRPr sz="10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“literature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562" name="Google Shape;562;p68"/>
          <p:cNvSpPr txBox="1"/>
          <p:nvPr/>
        </p:nvSpPr>
        <p:spPr>
          <a:xfrm>
            <a:off x="311700" y="958712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Cerca de 2.120.000 resultados. Nesta pesquisa surgiram outras obras além das citadas no Wikipedia. Escolhi mostrar o resultado de alguns links que apresentam as referências de forma organizada.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563" name="Google Shape;563;p68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950" y="1822800"/>
            <a:ext cx="4400957" cy="17532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64" name="Google Shape;564;p68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6993" y="1822800"/>
            <a:ext cx="3695309" cy="2985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65" name="Google Shape;565;p68"/>
          <p:cNvSpPr/>
          <p:nvPr/>
        </p:nvSpPr>
        <p:spPr>
          <a:xfrm>
            <a:off x="451186" y="2337525"/>
            <a:ext cx="1225800" cy="1305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8"/>
          <p:cNvSpPr/>
          <p:nvPr/>
        </p:nvSpPr>
        <p:spPr>
          <a:xfrm>
            <a:off x="425625" y="3206422"/>
            <a:ext cx="2018400" cy="3090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8"/>
          <p:cNvSpPr/>
          <p:nvPr/>
        </p:nvSpPr>
        <p:spPr>
          <a:xfrm>
            <a:off x="5240275" y="1900000"/>
            <a:ext cx="2467500" cy="4374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8"/>
          <p:cNvSpPr/>
          <p:nvPr/>
        </p:nvSpPr>
        <p:spPr>
          <a:xfrm>
            <a:off x="5240275" y="2769025"/>
            <a:ext cx="2941200" cy="4374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“literature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574" name="Google Shape;574;p69"/>
          <p:cNvSpPr txBox="1"/>
          <p:nvPr/>
        </p:nvSpPr>
        <p:spPr>
          <a:xfrm>
            <a:off x="311700" y="9587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List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of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20 Books </a:t>
            </a: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Based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on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</a:t>
            </a:r>
            <a:r>
              <a:rPr lang="pt-BR" sz="1200" u="sng" dirty="0" err="1">
                <a:solidFill>
                  <a:schemeClr val="hlink"/>
                </a:solidFill>
                <a:hlinkClick r:id="rId3"/>
              </a:rPr>
              <a:t>Wuthering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 Heights</a:t>
            </a: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575" name="Google Shape;575;p69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950" y="1535025"/>
            <a:ext cx="4049070" cy="33086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76" name="Google Shape;576;p69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0926" y="1593175"/>
            <a:ext cx="4195072" cy="3098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“literature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582" name="Google Shape;582;p70"/>
          <p:cNvSpPr txBox="1"/>
          <p:nvPr/>
        </p:nvSpPr>
        <p:spPr>
          <a:xfrm>
            <a:off x="311700" y="9587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Modern Retellings of Wuthering Heights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583" name="Google Shape;583;p70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525" y="1842325"/>
            <a:ext cx="2853965" cy="268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4" name="Google Shape;584;p7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4204" y="1842325"/>
            <a:ext cx="2853965" cy="266993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85" name="Google Shape;585;p70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1884" y="1842325"/>
            <a:ext cx="2921564" cy="2684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RÁDIO</a:t>
            </a:r>
            <a:endParaRPr sz="2320"/>
          </a:p>
        </p:txBody>
      </p:sp>
      <p:sp>
        <p:nvSpPr>
          <p:cNvPr id="591" name="Google Shape;591;p71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50"/>
              <a:t>Consultei as referências indicadas no Wikipedia.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2"/>
          <p:cNvSpPr txBox="1"/>
          <p:nvPr/>
        </p:nvSpPr>
        <p:spPr>
          <a:xfrm>
            <a:off x="311700" y="791198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Resultados encontrados. </a:t>
            </a:r>
            <a:r>
              <a:rPr lang="pt-BR" sz="12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Referência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97" name="Google Shape;597;p7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81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WIKIPIDEA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598" name="Google Shape;598;p72"/>
          <p:cNvGrpSpPr/>
          <p:nvPr/>
        </p:nvGrpSpPr>
        <p:grpSpPr>
          <a:xfrm>
            <a:off x="1367093" y="1319873"/>
            <a:ext cx="6452776" cy="3553091"/>
            <a:chOff x="1443213" y="1319825"/>
            <a:chExt cx="5928136" cy="3207050"/>
          </a:xfrm>
        </p:grpSpPr>
        <p:pic>
          <p:nvPicPr>
            <p:cNvPr id="599" name="Google Shape;599;p72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43213" y="1319825"/>
              <a:ext cx="5928136" cy="32070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00" name="Google Shape;600;p72"/>
            <p:cNvSpPr/>
            <p:nvPr/>
          </p:nvSpPr>
          <p:spPr>
            <a:xfrm>
              <a:off x="1523500" y="1672411"/>
              <a:ext cx="5650200" cy="15462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2"/>
            <p:cNvSpPr/>
            <p:nvPr/>
          </p:nvSpPr>
          <p:spPr>
            <a:xfrm>
              <a:off x="1523500" y="3516758"/>
              <a:ext cx="5650200" cy="416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PINTURA</a:t>
            </a:r>
            <a:endParaRPr sz="2320"/>
          </a:p>
        </p:txBody>
      </p:sp>
      <p:sp>
        <p:nvSpPr>
          <p:cNvPr id="607" name="Google Shape;607;p7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20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/>
              <a:t>Escolhi o Google Imagens como motor de busca e pesquisei pelos seguintes termos:</a:t>
            </a:r>
            <a:endParaRPr sz="1850"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50"/>
              <a:t>“paintings inspired by Wuthering Heights” </a:t>
            </a:r>
            <a:endParaRPr sz="1850"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50"/>
              <a:t>"Wuthering Heights" AND " watercolor painting"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435" y="1768932"/>
            <a:ext cx="3179663" cy="314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29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6239" y="1768932"/>
            <a:ext cx="1438423" cy="314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2" name="Google Shape;142;p29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3804" y="1768932"/>
            <a:ext cx="1673958" cy="314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9"/>
          <p:cNvSpPr txBox="1"/>
          <p:nvPr/>
        </p:nvSpPr>
        <p:spPr>
          <a:xfrm>
            <a:off x="311675" y="958637"/>
            <a:ext cx="8520600" cy="732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Dentre os resultados relacionados, encontram-se diversas versões de filmes, séries para TV, duas versões de clipe para uma música. Algumas obras mantiveram o título original (em inglês), outras atribuíram outro título.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6"/>
              </a:rPr>
              <a:t>Referência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IMDB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1850" dirty="0">
              <a:solidFill>
                <a:schemeClr val="dk2"/>
              </a:solidFill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6904" y="1768932"/>
            <a:ext cx="1554857" cy="314188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4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Encontrei diversas obras, das quais apresento algumas.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13" name="Google Shape;613;p7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"paintings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614" name="Google Shape;614;p74"/>
          <p:cNvGrpSpPr/>
          <p:nvPr/>
        </p:nvGrpSpPr>
        <p:grpSpPr>
          <a:xfrm>
            <a:off x="397540" y="1538571"/>
            <a:ext cx="2022635" cy="2942407"/>
            <a:chOff x="382575" y="1500925"/>
            <a:chExt cx="2309471" cy="3130220"/>
          </a:xfrm>
        </p:grpSpPr>
        <p:pic>
          <p:nvPicPr>
            <p:cNvPr id="615" name="Google Shape;615;p74"/>
            <p:cNvPicPr preferRelativeResize="0"/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06" y="1500925"/>
              <a:ext cx="2309440" cy="258182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16" name="Google Shape;616;p74"/>
            <p:cNvSpPr txBox="1"/>
            <p:nvPr/>
          </p:nvSpPr>
          <p:spPr>
            <a:xfrm>
              <a:off x="382575" y="4082745"/>
              <a:ext cx="2309400" cy="54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Wuthering Heights (óleo)</a:t>
              </a:r>
              <a:br>
                <a:rPr lang="pt-BR" sz="1000" u="sng">
                  <a:solidFill>
                    <a:schemeClr val="hlink"/>
                  </a:solidFill>
                  <a:hlinkClick r:id="rId5"/>
                </a:rPr>
              </a:b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Zoe Elizabeth Norman</a:t>
              </a:r>
              <a:endParaRPr sz="600"/>
            </a:p>
          </p:txBody>
        </p:sp>
      </p:grpSp>
      <p:grpSp>
        <p:nvGrpSpPr>
          <p:cNvPr id="617" name="Google Shape;617;p74"/>
          <p:cNvGrpSpPr/>
          <p:nvPr/>
        </p:nvGrpSpPr>
        <p:grpSpPr>
          <a:xfrm>
            <a:off x="2599562" y="1794125"/>
            <a:ext cx="2022708" cy="1942412"/>
            <a:chOff x="3210900" y="1510775"/>
            <a:chExt cx="2729700" cy="2176860"/>
          </a:xfrm>
        </p:grpSpPr>
        <p:pic>
          <p:nvPicPr>
            <p:cNvPr id="618" name="Google Shape;618;p74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10926" y="1510775"/>
              <a:ext cx="2729641" cy="159906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19" name="Google Shape;619;p74"/>
            <p:cNvSpPr txBox="1"/>
            <p:nvPr/>
          </p:nvSpPr>
          <p:spPr>
            <a:xfrm>
              <a:off x="3210900" y="3109835"/>
              <a:ext cx="2729700" cy="57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Wuthering Heights (óleo)</a:t>
              </a:r>
              <a:br>
                <a:rPr lang="pt-BR" sz="1000" u="sng">
                  <a:solidFill>
                    <a:schemeClr val="hlink"/>
                  </a:solidFill>
                  <a:hlinkClick r:id="rId7"/>
                </a:rPr>
              </a:b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 Natalia Nikolenko</a:t>
              </a:r>
              <a:endParaRPr sz="600"/>
            </a:p>
          </p:txBody>
        </p:sp>
      </p:grpSp>
      <p:grpSp>
        <p:nvGrpSpPr>
          <p:cNvPr id="620" name="Google Shape;620;p74"/>
          <p:cNvGrpSpPr/>
          <p:nvPr/>
        </p:nvGrpSpPr>
        <p:grpSpPr>
          <a:xfrm>
            <a:off x="4801657" y="2772710"/>
            <a:ext cx="1925719" cy="2172196"/>
            <a:chOff x="6388800" y="1510775"/>
            <a:chExt cx="2176200" cy="2748223"/>
          </a:xfrm>
        </p:grpSpPr>
        <p:pic>
          <p:nvPicPr>
            <p:cNvPr id="621" name="Google Shape;621;p74"/>
            <p:cNvPicPr preferRelativeResize="0"/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806" y="1510775"/>
              <a:ext cx="2176148" cy="209601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22" name="Google Shape;622;p74"/>
            <p:cNvSpPr txBox="1"/>
            <p:nvPr/>
          </p:nvSpPr>
          <p:spPr>
            <a:xfrm>
              <a:off x="6388800" y="3606798"/>
              <a:ext cx="2176200" cy="65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Wuthering Heights (óleo) </a:t>
              </a:r>
              <a:br>
                <a:rPr lang="pt-BR" sz="1000" u="sng">
                  <a:solidFill>
                    <a:schemeClr val="hlink"/>
                  </a:solidFill>
                  <a:hlinkClick r:id="rId9"/>
                </a:rPr>
              </a:b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Ekaterina Khazina</a:t>
              </a:r>
              <a:endParaRPr sz="600"/>
            </a:p>
          </p:txBody>
        </p:sp>
      </p:grpSp>
      <p:grpSp>
        <p:nvGrpSpPr>
          <p:cNvPr id="623" name="Google Shape;623;p74"/>
          <p:cNvGrpSpPr/>
          <p:nvPr/>
        </p:nvGrpSpPr>
        <p:grpSpPr>
          <a:xfrm>
            <a:off x="6906764" y="1576125"/>
            <a:ext cx="1925711" cy="2035632"/>
            <a:chOff x="6754364" y="1576125"/>
            <a:chExt cx="1925711" cy="2035632"/>
          </a:xfrm>
        </p:grpSpPr>
        <p:pic>
          <p:nvPicPr>
            <p:cNvPr id="624" name="Google Shape;624;p74"/>
            <p:cNvPicPr preferRelativeResize="0"/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4375" y="1576125"/>
              <a:ext cx="1925700" cy="1519928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25" name="Google Shape;625;p74"/>
            <p:cNvSpPr txBox="1"/>
            <p:nvPr/>
          </p:nvSpPr>
          <p:spPr>
            <a:xfrm>
              <a:off x="6754364" y="3096057"/>
              <a:ext cx="1925700" cy="5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1"/>
                </a:rPr>
                <a:t>Wuthering Heights (acrílico) Phillip Scaife</a:t>
              </a:r>
              <a:endParaRPr sz="60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5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diversas obras, das quais apresento algumas.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631" name="Google Shape;631;p7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 watercolor painting"</a:t>
            </a:r>
            <a:r>
              <a:rPr lang="pt-BR" sz="1800">
                <a:solidFill>
                  <a:srgbClr val="FF0000"/>
                </a:solidFill>
              </a:rPr>
              <a:t> 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632" name="Google Shape;632;p75"/>
          <p:cNvGrpSpPr/>
          <p:nvPr/>
        </p:nvGrpSpPr>
        <p:grpSpPr>
          <a:xfrm>
            <a:off x="1977709" y="1504001"/>
            <a:ext cx="2123911" cy="3542184"/>
            <a:chOff x="834676" y="1415075"/>
            <a:chExt cx="2143200" cy="3630775"/>
          </a:xfrm>
        </p:grpSpPr>
        <p:pic>
          <p:nvPicPr>
            <p:cNvPr id="633" name="Google Shape;633;p75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4677" y="1415075"/>
              <a:ext cx="2143124" cy="31021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34" name="Google Shape;634;p75"/>
            <p:cNvSpPr txBox="1"/>
            <p:nvPr/>
          </p:nvSpPr>
          <p:spPr>
            <a:xfrm>
              <a:off x="834676" y="4517250"/>
              <a:ext cx="2143200" cy="5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Wuthering Heights (aquarela) Yuliia Kochetova</a:t>
              </a:r>
              <a:endParaRPr sz="600"/>
            </a:p>
          </p:txBody>
        </p:sp>
      </p:grpSp>
      <p:grpSp>
        <p:nvGrpSpPr>
          <p:cNvPr id="635" name="Google Shape;635;p75"/>
          <p:cNvGrpSpPr/>
          <p:nvPr/>
        </p:nvGrpSpPr>
        <p:grpSpPr>
          <a:xfrm>
            <a:off x="5083190" y="1504001"/>
            <a:ext cx="2158522" cy="3560842"/>
            <a:chOff x="2977800" y="1415075"/>
            <a:chExt cx="2178125" cy="3649900"/>
          </a:xfrm>
        </p:grpSpPr>
        <p:pic>
          <p:nvPicPr>
            <p:cNvPr id="636" name="Google Shape;636;p75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77800" y="1415075"/>
              <a:ext cx="2178125" cy="31021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37" name="Google Shape;637;p75"/>
            <p:cNvSpPr txBox="1"/>
            <p:nvPr/>
          </p:nvSpPr>
          <p:spPr>
            <a:xfrm>
              <a:off x="2995263" y="4536375"/>
              <a:ext cx="2143200" cy="528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Wuthering Heights (aquarela) Judith Beeby</a:t>
              </a:r>
              <a:endParaRPr sz="600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PESQUISA DIRECIONADA</a:t>
            </a:r>
            <a:endParaRPr sz="2320"/>
          </a:p>
        </p:txBody>
      </p:sp>
      <p:sp>
        <p:nvSpPr>
          <p:cNvPr id="643" name="Google Shape;643;p7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Utilizei o Chat GPT para obter mais informações sobre o impacto da obra em outras formas de arte; e usei os resultados dessa pesquisa como base para a busca direcionada.  Escolhi o Google como ferramenta, pois até o momento, foi o motor de busca que apresentou o maior número de resultados relacionados.</a:t>
            </a:r>
            <a:endParaRPr/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Além disso, procurei por outras formas de arte não referenciadas pelo chat GPT.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649" name="Google Shape;649;p77"/>
          <p:cNvSpPr txBox="1"/>
          <p:nvPr/>
        </p:nvSpPr>
        <p:spPr>
          <a:xfrm>
            <a:off x="311675" y="8062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GPT indicou que o romance impactou ainda outras formas de arte como: moda, games…</a:t>
            </a:r>
            <a:endParaRPr sz="1200" dirty="0">
              <a:solidFill>
                <a:srgbClr val="FF0000"/>
              </a:solidFill>
            </a:endParaRPr>
          </a:p>
        </p:txBody>
      </p:sp>
      <p:grpSp>
        <p:nvGrpSpPr>
          <p:cNvPr id="650" name="Google Shape;650;p77"/>
          <p:cNvGrpSpPr/>
          <p:nvPr/>
        </p:nvGrpSpPr>
        <p:grpSpPr>
          <a:xfrm>
            <a:off x="639150" y="1367600"/>
            <a:ext cx="3644252" cy="3588010"/>
            <a:chOff x="639150" y="1367600"/>
            <a:chExt cx="3644252" cy="3588010"/>
          </a:xfrm>
        </p:grpSpPr>
        <p:pic>
          <p:nvPicPr>
            <p:cNvPr id="651" name="Google Shape;651;p77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9150" y="3534284"/>
              <a:ext cx="3644252" cy="1421326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52" name="Google Shape;652;p77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9150" y="1367600"/>
              <a:ext cx="3644252" cy="21817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653" name="Google Shape;653;p77"/>
          <p:cNvGrpSpPr/>
          <p:nvPr/>
        </p:nvGrpSpPr>
        <p:grpSpPr>
          <a:xfrm>
            <a:off x="4841550" y="1443788"/>
            <a:ext cx="3685284" cy="3164759"/>
            <a:chOff x="4775025" y="1417450"/>
            <a:chExt cx="3376348" cy="2733424"/>
          </a:xfrm>
        </p:grpSpPr>
        <p:pic>
          <p:nvPicPr>
            <p:cNvPr id="654" name="Google Shape;654;p77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025" y="1417450"/>
              <a:ext cx="3376348" cy="19250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55" name="Google Shape;655;p77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75025" y="3323700"/>
              <a:ext cx="3376348" cy="82717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661" name="Google Shape;661;p78"/>
          <p:cNvGrpSpPr/>
          <p:nvPr/>
        </p:nvGrpSpPr>
        <p:grpSpPr>
          <a:xfrm>
            <a:off x="2648953" y="1376133"/>
            <a:ext cx="3963062" cy="3594573"/>
            <a:chOff x="1270825" y="1496425"/>
            <a:chExt cx="3301176" cy="3188374"/>
          </a:xfrm>
        </p:grpSpPr>
        <p:pic>
          <p:nvPicPr>
            <p:cNvPr id="662" name="Google Shape;662;p78"/>
            <p:cNvPicPr preferRelativeResize="0"/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0825" y="1496425"/>
              <a:ext cx="3301176" cy="18197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663" name="Google Shape;663;p78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70825" y="3316200"/>
              <a:ext cx="3301176" cy="13685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664" name="Google Shape;664;p78"/>
          <p:cNvSpPr txBox="1"/>
          <p:nvPr/>
        </p:nvSpPr>
        <p:spPr>
          <a:xfrm>
            <a:off x="311675" y="8062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… fotografia, design de interiores, publicidade e histórias em quadrinho(banda desenhada).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MODA</a:t>
            </a:r>
            <a:endParaRPr sz="2320"/>
          </a:p>
        </p:txBody>
      </p:sp>
      <p:sp>
        <p:nvSpPr>
          <p:cNvPr id="670" name="Google Shape;670;p79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24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Pesquisei pelos seguintes termos:</a:t>
            </a:r>
            <a:endParaRPr/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“fashion inspired by Wuthering Heights”</a:t>
            </a:r>
            <a:r>
              <a:rPr lang="pt-BR"/>
              <a:t> </a:t>
            </a:r>
            <a:endParaRPr/>
          </a:p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"Wuthering Heights" AND "fashion"</a:t>
            </a:r>
            <a:endParaRPr>
              <a:solidFill>
                <a:srgbClr val="FF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"Vivienne Westwood" AND "Wuthering Heights" AND "1996" </a:t>
            </a:r>
            <a:r>
              <a:rPr lang="pt-BR"/>
              <a:t>(conforme sugerido pelo ChatGPT).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Como não encontrei nenhum resultado relacionado à Vivienne Westwood, decidi interrogar novamente o ChatGPT.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/>
              <a:t>RESULTADOS OBTIDOS NA BUSCA DIRECIONADA: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GOOGLE</a:t>
            </a:r>
            <a:endParaRPr sz="202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“fashion inspired by Wuthering Heights” 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676" name="Google Shape;676;p8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9159" y="1404963"/>
            <a:ext cx="3000003" cy="31015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77" name="Google Shape;677;p80"/>
          <p:cNvSpPr txBox="1"/>
          <p:nvPr/>
        </p:nvSpPr>
        <p:spPr>
          <a:xfrm>
            <a:off x="5629159" y="4422836"/>
            <a:ext cx="30000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 sz="1200"/>
          </a:p>
        </p:txBody>
      </p:sp>
      <p:sp>
        <p:nvSpPr>
          <p:cNvPr id="678" name="Google Shape;678;p80"/>
          <p:cNvSpPr txBox="1"/>
          <p:nvPr/>
        </p:nvSpPr>
        <p:spPr>
          <a:xfrm>
            <a:off x="311700" y="958712"/>
            <a:ext cx="8520600" cy="64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Encontrei alguns looks inspirados no romance. </a:t>
            </a:r>
            <a:r>
              <a:rPr lang="pt-BR" sz="1200" u="sng">
                <a:solidFill>
                  <a:schemeClr val="hlink"/>
                </a:solidFill>
                <a:hlinkClick r:id="rId5"/>
              </a:rPr>
              <a:t>Referência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79" name="Google Shape;679;p80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226" y="1445303"/>
            <a:ext cx="4594550" cy="3005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80" name="Google Shape;680;p80"/>
          <p:cNvSpPr txBox="1"/>
          <p:nvPr/>
        </p:nvSpPr>
        <p:spPr>
          <a:xfrm>
            <a:off x="2827425" y="4282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80"/>
          <p:cNvSpPr txBox="1"/>
          <p:nvPr/>
        </p:nvSpPr>
        <p:spPr>
          <a:xfrm>
            <a:off x="6549675" y="2173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80"/>
          <p:cNvSpPr txBox="1"/>
          <p:nvPr/>
        </p:nvSpPr>
        <p:spPr>
          <a:xfrm>
            <a:off x="466225" y="4415316"/>
            <a:ext cx="45945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Referência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688" name="Google Shape;688;p81"/>
          <p:cNvSpPr txBox="1"/>
          <p:nvPr/>
        </p:nvSpPr>
        <p:spPr>
          <a:xfrm>
            <a:off x="311675" y="8062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Ao interrogar o GPT, a IA se desculpou pelo equívoco.</a:t>
            </a:r>
            <a:endParaRPr sz="1200" dirty="0">
              <a:solidFill>
                <a:srgbClr val="FF0000"/>
              </a:solidFill>
            </a:endParaRPr>
          </a:p>
        </p:txBody>
      </p:sp>
      <p:pic>
        <p:nvPicPr>
          <p:cNvPr id="689" name="Google Shape;689;p81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9425" y="1466350"/>
            <a:ext cx="6891023" cy="3241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VIDEOGAMES</a:t>
            </a:r>
            <a:endParaRPr sz="2320"/>
          </a:p>
        </p:txBody>
      </p:sp>
      <p:sp>
        <p:nvSpPr>
          <p:cNvPr id="695" name="Google Shape;695;p8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Consultei a referência indicada pelo ChatGPT, entretanto não encontrei nenhum resultado relacionado a ao jogo ser inspirado no romance. Portanto, interroguei o ChatGPT novamente.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Além disso, pesquisei no Google os seguintes termos: "Wuthering Heights" AND "video game". </a:t>
            </a:r>
            <a:endParaRPr/>
          </a:p>
        </p:txBody>
      </p:sp>
      <p:pic>
        <p:nvPicPr>
          <p:cNvPr id="696" name="Google Shape;696;p8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976" y="2391275"/>
            <a:ext cx="4030874" cy="235063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97" name="Google Shape;697;p82"/>
          <p:cNvSpPr/>
          <p:nvPr/>
        </p:nvSpPr>
        <p:spPr>
          <a:xfrm>
            <a:off x="2917810" y="4245209"/>
            <a:ext cx="3286500" cy="6135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633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220"/>
              <a:t>RESULTADOS OBTIDOS NA BUSCA:</a:t>
            </a:r>
            <a:r>
              <a:rPr lang="pt-BR" sz="2520"/>
              <a:t> </a:t>
            </a:r>
            <a:r>
              <a:rPr lang="pt-BR" sz="2020">
                <a:solidFill>
                  <a:srgbClr val="B45F06"/>
                </a:solidFill>
              </a:rPr>
              <a:t>CHATGPT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03" name="Google Shape;703;p83"/>
          <p:cNvSpPr txBox="1"/>
          <p:nvPr/>
        </p:nvSpPr>
        <p:spPr>
          <a:xfrm>
            <a:off x="311675" y="8062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Ao interrogar o GPT, a IA afirmou que não há evidências para tal relação.</a:t>
            </a:r>
            <a:endParaRPr sz="1200" dirty="0">
              <a:solidFill>
                <a:srgbClr val="FF0000"/>
              </a:solidFill>
            </a:endParaRPr>
          </a:p>
        </p:txBody>
      </p:sp>
      <p:pic>
        <p:nvPicPr>
          <p:cNvPr id="704" name="Google Shape;704;p83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8167" y="1640924"/>
            <a:ext cx="3922883" cy="29785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05" name="Google Shape;705;p8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75" y="1488525"/>
            <a:ext cx="3805399" cy="3292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resultado da busca genérica no </a:t>
            </a:r>
            <a:r>
              <a:rPr lang="pt-BR" sz="1200" dirty="0" err="1">
                <a:solidFill>
                  <a:schemeClr val="dk1"/>
                </a:solidFill>
              </a:rPr>
              <a:t>Ecosia</a:t>
            </a:r>
            <a:r>
              <a:rPr lang="pt-BR" sz="1200" dirty="0">
                <a:solidFill>
                  <a:schemeClr val="dk1"/>
                </a:solidFill>
              </a:rPr>
              <a:t> foi similar ao do Google, com menção a filmes e uma música.</a:t>
            </a:r>
            <a:r>
              <a:rPr lang="pt-BR" sz="1200" dirty="0">
                <a:solidFill>
                  <a:srgbClr val="FF0000"/>
                </a:solidFill>
              </a:rPr>
              <a:t> 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594"/>
              <a:buFont typeface="Arial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ECOSIA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513"/>
              <a:buFont typeface="Arial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2220" dirty="0"/>
          </a:p>
        </p:txBody>
      </p:sp>
      <p:grpSp>
        <p:nvGrpSpPr>
          <p:cNvPr id="152" name="Google Shape;152;p30"/>
          <p:cNvGrpSpPr/>
          <p:nvPr/>
        </p:nvGrpSpPr>
        <p:grpSpPr>
          <a:xfrm>
            <a:off x="285749" y="1974885"/>
            <a:ext cx="3757989" cy="2668541"/>
            <a:chOff x="361950" y="2010225"/>
            <a:chExt cx="3486075" cy="2404525"/>
          </a:xfrm>
        </p:grpSpPr>
        <p:pic>
          <p:nvPicPr>
            <p:cNvPr id="153" name="Google Shape;153;p30"/>
            <p:cNvPicPr preferRelativeResize="0"/>
            <p:nvPr/>
          </p:nvPicPr>
          <p:blipFill rotWithShape="1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950" y="2010225"/>
              <a:ext cx="3486075" cy="24045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54" name="Google Shape;154;p30"/>
            <p:cNvSpPr/>
            <p:nvPr/>
          </p:nvSpPr>
          <p:spPr>
            <a:xfrm>
              <a:off x="469303" y="2064753"/>
              <a:ext cx="1626300" cy="2571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469300" y="2768975"/>
              <a:ext cx="3318000" cy="13359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" name="Google Shape;156;p30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5253" y="1618337"/>
            <a:ext cx="4588298" cy="759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57" name="Google Shape;157;p30"/>
          <p:cNvGrpSpPr/>
          <p:nvPr/>
        </p:nvGrpSpPr>
        <p:grpSpPr>
          <a:xfrm>
            <a:off x="4152873" y="2651951"/>
            <a:ext cx="4661026" cy="2143386"/>
            <a:chOff x="4229025" y="2347060"/>
            <a:chExt cx="4511252" cy="1999614"/>
          </a:xfrm>
        </p:grpSpPr>
        <p:pic>
          <p:nvPicPr>
            <p:cNvPr id="158" name="Google Shape;158;p30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9025" y="2347060"/>
              <a:ext cx="4511252" cy="199961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59" name="Google Shape;159;p30"/>
            <p:cNvSpPr/>
            <p:nvPr/>
          </p:nvSpPr>
          <p:spPr>
            <a:xfrm>
              <a:off x="4275261" y="3362033"/>
              <a:ext cx="2819400" cy="3669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4275261" y="2390021"/>
              <a:ext cx="3733800" cy="3669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4"/>
          <p:cNvSpPr txBox="1"/>
          <p:nvPr/>
        </p:nvSpPr>
        <p:spPr>
          <a:xfrm>
            <a:off x="311675" y="951080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um jogo chamado </a:t>
            </a:r>
            <a:r>
              <a:rPr lang="pt-BR" sz="1200" dirty="0" err="1">
                <a:solidFill>
                  <a:schemeClr val="dk1"/>
                </a:solidFill>
              </a:rPr>
              <a:t>Wuthering</a:t>
            </a:r>
            <a:r>
              <a:rPr lang="pt-BR" sz="1200" dirty="0">
                <a:solidFill>
                  <a:schemeClr val="dk1"/>
                </a:solidFill>
              </a:rPr>
              <a:t> Heights; e um personagem do jogo </a:t>
            </a:r>
            <a:r>
              <a:rPr lang="pt-BR" sz="1200" dirty="0" err="1">
                <a:solidFill>
                  <a:schemeClr val="dk1"/>
                </a:solidFill>
              </a:rPr>
              <a:t>Libus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r>
              <a:rPr lang="pt-BR" sz="1200" dirty="0" err="1">
                <a:solidFill>
                  <a:schemeClr val="dk1"/>
                </a:solidFill>
              </a:rPr>
              <a:t>Company</a:t>
            </a:r>
            <a:r>
              <a:rPr lang="pt-BR" sz="1200" dirty="0">
                <a:solidFill>
                  <a:schemeClr val="dk1"/>
                </a:solidFill>
              </a:rPr>
              <a:t>, cujo nome foi inspirado na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11" name="Google Shape;711;p8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"Wuthering Heights" AND "video game"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712" name="Google Shape;712;p84"/>
          <p:cNvGrpSpPr/>
          <p:nvPr/>
        </p:nvGrpSpPr>
        <p:grpSpPr>
          <a:xfrm>
            <a:off x="5198688" y="3291205"/>
            <a:ext cx="2797310" cy="1950649"/>
            <a:chOff x="5387824" y="3040807"/>
            <a:chExt cx="3019223" cy="2251443"/>
          </a:xfrm>
        </p:grpSpPr>
        <p:sp>
          <p:nvSpPr>
            <p:cNvPr id="713" name="Google Shape;713;p84"/>
            <p:cNvSpPr txBox="1"/>
            <p:nvPr/>
          </p:nvSpPr>
          <p:spPr>
            <a:xfrm>
              <a:off x="5387825" y="4626200"/>
              <a:ext cx="3019200" cy="666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 dirty="0">
                  <a:solidFill>
                    <a:schemeClr val="hlink"/>
                  </a:solidFill>
                  <a:hlinkClick r:id="rId4"/>
                </a:rPr>
                <a:t>Jogo </a:t>
              </a:r>
              <a:r>
                <a:rPr lang="pt-BR" sz="1000" u="sng" dirty="0" err="1">
                  <a:solidFill>
                    <a:schemeClr val="hlink"/>
                  </a:solidFill>
                  <a:hlinkClick r:id="rId4"/>
                </a:rPr>
                <a:t>Wuthering</a:t>
              </a:r>
              <a:r>
                <a:rPr lang="pt-BR" sz="1000" u="sng" dirty="0">
                  <a:solidFill>
                    <a:schemeClr val="hlink"/>
                  </a:solidFill>
                  <a:hlinkClick r:id="rId4"/>
                </a:rPr>
                <a:t> Heights - Michael Wood</a:t>
              </a:r>
              <a:endParaRPr sz="1200" dirty="0"/>
            </a:p>
          </p:txBody>
        </p:sp>
        <p:pic>
          <p:nvPicPr>
            <p:cNvPr id="714" name="Google Shape;714;p84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87824" y="3040807"/>
              <a:ext cx="3019223" cy="163772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715" name="Google Shape;715;p84"/>
          <p:cNvGrpSpPr/>
          <p:nvPr/>
        </p:nvGrpSpPr>
        <p:grpSpPr>
          <a:xfrm>
            <a:off x="540300" y="1599325"/>
            <a:ext cx="3814625" cy="3298050"/>
            <a:chOff x="464100" y="1675525"/>
            <a:chExt cx="3814625" cy="3298050"/>
          </a:xfrm>
        </p:grpSpPr>
        <p:pic>
          <p:nvPicPr>
            <p:cNvPr id="716" name="Google Shape;716;p84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4100" y="1675525"/>
              <a:ext cx="3814625" cy="32980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17" name="Google Shape;717;p84"/>
            <p:cNvSpPr/>
            <p:nvPr/>
          </p:nvSpPr>
          <p:spPr>
            <a:xfrm>
              <a:off x="556443" y="2399675"/>
              <a:ext cx="2067900" cy="1305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4"/>
            <p:cNvSpPr/>
            <p:nvPr/>
          </p:nvSpPr>
          <p:spPr>
            <a:xfrm>
              <a:off x="505825" y="2993850"/>
              <a:ext cx="3276600" cy="4794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4"/>
            <p:cNvSpPr/>
            <p:nvPr/>
          </p:nvSpPr>
          <p:spPr>
            <a:xfrm>
              <a:off x="505825" y="4345675"/>
              <a:ext cx="2742600" cy="581700"/>
            </a:xfrm>
            <a:prstGeom prst="rect">
              <a:avLst/>
            </a:prstGeom>
            <a:noFill/>
            <a:ln w="9525" cap="flat" cmpd="sng">
              <a:solidFill>
                <a:srgbClr val="B45F0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0" name="Google Shape;720;p84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 r="-3734"/>
          <a:stretch/>
        </p:blipFill>
        <p:spPr>
          <a:xfrm rot="9735299" flipH="1">
            <a:off x="3612756" y="2176958"/>
            <a:ext cx="1494130" cy="835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4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 r="-3734"/>
          <a:stretch/>
        </p:blipFill>
        <p:spPr>
          <a:xfrm rot="-1758604">
            <a:off x="3541871" y="3994375"/>
            <a:ext cx="1464266" cy="102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84"/>
          <p:cNvPicPr preferRelativeResize="0"/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4625" y="1552450"/>
            <a:ext cx="3930598" cy="2643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23" name="Google Shape;723;p84"/>
          <p:cNvPicPr preferRelativeResize="0"/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775" y="1925788"/>
            <a:ext cx="998175" cy="104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4" name="Google Shape;724;p84"/>
          <p:cNvSpPr txBox="1"/>
          <p:nvPr/>
        </p:nvSpPr>
        <p:spPr>
          <a:xfrm>
            <a:off x="4724625" y="1708062"/>
            <a:ext cx="998100" cy="577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1200"/>
          </a:p>
        </p:txBody>
      </p:sp>
      <p:sp>
        <p:nvSpPr>
          <p:cNvPr id="725" name="Google Shape;725;p84"/>
          <p:cNvSpPr txBox="1"/>
          <p:nvPr/>
        </p:nvSpPr>
        <p:spPr>
          <a:xfrm>
            <a:off x="5874025" y="2391587"/>
            <a:ext cx="1677600" cy="7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Personagem HeathCliff</a:t>
            </a:r>
            <a:br>
              <a:rPr lang="pt-BR" sz="1000" u="sng">
                <a:solidFill>
                  <a:schemeClr val="hlink"/>
                </a:solidFill>
                <a:hlinkClick r:id="rId12"/>
              </a:rPr>
            </a:br>
            <a:r>
              <a:rPr lang="pt-BR" sz="1000" u="sng">
                <a:solidFill>
                  <a:schemeClr val="hlink"/>
                </a:solidFill>
                <a:hlinkClick r:id="rId12"/>
              </a:rPr>
              <a:t>do jogo Limbus Company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FOTOGRAFIA</a:t>
            </a:r>
            <a:endParaRPr sz="2320"/>
          </a:p>
        </p:txBody>
      </p:sp>
      <p:sp>
        <p:nvSpPr>
          <p:cNvPr id="731" name="Google Shape;731;p85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Pesquisei no Google Imagens pelos termos: "photography inspired by Wuthering Heights".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37" name="Google Shape;737;p8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</a:t>
            </a:r>
            <a:r>
              <a:rPr lang="pt-BR" sz="1800">
                <a:solidFill>
                  <a:schemeClr val="dk2"/>
                </a:solidFill>
              </a:rPr>
              <a:t>photography inspired by 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38" name="Google Shape;738;p86">
            <a:hlinkClick r:id="rId4"/>
          </p:cNvPr>
          <p:cNvSpPr txBox="1"/>
          <p:nvPr/>
        </p:nvSpPr>
        <p:spPr>
          <a:xfrm>
            <a:off x="377950" y="2910605"/>
            <a:ext cx="21186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 sz="600"/>
          </a:p>
        </p:txBody>
      </p:sp>
      <p:pic>
        <p:nvPicPr>
          <p:cNvPr id="739" name="Google Shape;739;p86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" y="1491275"/>
            <a:ext cx="2118551" cy="1411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0" name="Google Shape;740;p86">
            <a:hlinkClick r:id="rId4"/>
          </p:cNvPr>
          <p:cNvSpPr txBox="1"/>
          <p:nvPr/>
        </p:nvSpPr>
        <p:spPr>
          <a:xfrm>
            <a:off x="5060775" y="4605072"/>
            <a:ext cx="36471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6"/>
              </a:rPr>
              <a:t>Referência</a:t>
            </a:r>
            <a:endParaRPr sz="600"/>
          </a:p>
        </p:txBody>
      </p:sp>
      <p:pic>
        <p:nvPicPr>
          <p:cNvPr id="741" name="Google Shape;741;p86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6550" y="3137725"/>
            <a:ext cx="2238101" cy="1460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2" name="Google Shape;742;p86">
            <a:hlinkClick r:id="rId4"/>
          </p:cNvPr>
          <p:cNvSpPr txBox="1"/>
          <p:nvPr/>
        </p:nvSpPr>
        <p:spPr>
          <a:xfrm>
            <a:off x="2447585" y="4606075"/>
            <a:ext cx="22380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8"/>
              </a:rPr>
              <a:t>Referência</a:t>
            </a:r>
            <a:endParaRPr sz="600"/>
          </a:p>
        </p:txBody>
      </p:sp>
      <p:pic>
        <p:nvPicPr>
          <p:cNvPr id="743" name="Google Shape;743;p86"/>
          <p:cNvPicPr preferRelativeResize="0"/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30" y="1566476"/>
            <a:ext cx="3757501" cy="30419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DESIGN DE INTERIORES</a:t>
            </a:r>
            <a:endParaRPr sz="2320"/>
          </a:p>
        </p:txBody>
      </p:sp>
      <p:sp>
        <p:nvSpPr>
          <p:cNvPr id="749" name="Google Shape;749;p87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Pesquisei no Google Imagens os termos: 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"interior design inspired by Wuthering Heights"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"decoration inspired by Wuthering Heights". 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8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um papel de parede com o mesmo nome da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55" name="Google Shape;755;p8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"interior design inspired by Wuthering Heights"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56" name="Google Shape;756;p88">
            <a:hlinkClick r:id="rId4"/>
          </p:cNvPr>
          <p:cNvSpPr txBox="1"/>
          <p:nvPr/>
        </p:nvSpPr>
        <p:spPr>
          <a:xfrm>
            <a:off x="2750150" y="4370405"/>
            <a:ext cx="21186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  <p:pic>
        <p:nvPicPr>
          <p:cNvPr id="757" name="Google Shape;757;p88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5" y="1660888"/>
            <a:ext cx="4072676" cy="244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8" name="Google Shape;758;p88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342" y="1660888"/>
            <a:ext cx="2676609" cy="2991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9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uma decoração de mesa de almoço e ornamentos inspirados na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64" name="Google Shape;764;p8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"decoration inspired by Wuthering Heights"  </a:t>
            </a:r>
            <a:endParaRPr sz="1800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4999"/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765" name="Google Shape;765;p89">
            <a:hlinkClick r:id="rId4"/>
          </p:cNvPr>
          <p:cNvSpPr txBox="1"/>
          <p:nvPr/>
        </p:nvSpPr>
        <p:spPr>
          <a:xfrm>
            <a:off x="6193087" y="4442155"/>
            <a:ext cx="21186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  <p:sp>
        <p:nvSpPr>
          <p:cNvPr id="766" name="Google Shape;766;p89">
            <a:hlinkClick r:id="rId4"/>
          </p:cNvPr>
          <p:cNvSpPr txBox="1"/>
          <p:nvPr/>
        </p:nvSpPr>
        <p:spPr>
          <a:xfrm>
            <a:off x="1654187" y="4365955"/>
            <a:ext cx="21186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6"/>
              </a:rPr>
              <a:t>Referência</a:t>
            </a:r>
            <a:endParaRPr sz="600"/>
          </a:p>
        </p:txBody>
      </p:sp>
      <p:pic>
        <p:nvPicPr>
          <p:cNvPr id="767" name="Google Shape;767;p89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50" y="1858675"/>
            <a:ext cx="2583475" cy="25834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68" name="Google Shape;768;p89"/>
          <p:cNvPicPr preferRelativeResize="0"/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0" y="2052950"/>
            <a:ext cx="5115546" cy="2313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PUBLICIDADE</a:t>
            </a:r>
            <a:endParaRPr sz="2320"/>
          </a:p>
        </p:txBody>
      </p:sp>
      <p:sp>
        <p:nvSpPr>
          <p:cNvPr id="774" name="Google Shape;774;p90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2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Baseado na resposta do ChatGPT, pesquisei no Google por: "advertising" "perfume" "Wuthering Heights" 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Também pesquisei no YOUTUBE por: “propaganda” “Wuthering Heights”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1"/>
          <p:cNvSpPr txBox="1"/>
          <p:nvPr/>
        </p:nvSpPr>
        <p:spPr>
          <a:xfrm>
            <a:off x="311700" y="9395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perfumes inspirados na obra com o nome dos personagens principais.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80" name="Google Shape;780;p9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"advertising" "perfume" "Wuthering Heights" 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81" name="Google Shape;781;p91"/>
          <p:cNvSpPr txBox="1"/>
          <p:nvPr/>
        </p:nvSpPr>
        <p:spPr>
          <a:xfrm>
            <a:off x="6265955" y="30360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 sz="600"/>
          </a:p>
        </p:txBody>
      </p:sp>
      <p:pic>
        <p:nvPicPr>
          <p:cNvPr id="782" name="Google Shape;782;p91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575" y="1376825"/>
            <a:ext cx="4033700" cy="3535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83" name="Google Shape;783;p91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6225" y="1975750"/>
            <a:ext cx="4226074" cy="1060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84" name="Google Shape;784;p91"/>
          <p:cNvSpPr/>
          <p:nvPr/>
        </p:nvSpPr>
        <p:spPr>
          <a:xfrm>
            <a:off x="536900" y="3759875"/>
            <a:ext cx="3065100" cy="4713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5" name="Google Shape;785;p91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 r="-3734"/>
          <a:stretch/>
        </p:blipFill>
        <p:spPr>
          <a:xfrm rot="9735299" flipH="1">
            <a:off x="3762431" y="1992595"/>
            <a:ext cx="1494130" cy="835655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91"/>
          <p:cNvSpPr/>
          <p:nvPr/>
        </p:nvSpPr>
        <p:spPr>
          <a:xfrm>
            <a:off x="1275825" y="2476000"/>
            <a:ext cx="649200" cy="9153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9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8100" y="1630450"/>
            <a:ext cx="4173450" cy="3335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92" name="Google Shape;792;p92"/>
          <p:cNvSpPr txBox="1"/>
          <p:nvPr/>
        </p:nvSpPr>
        <p:spPr>
          <a:xfrm>
            <a:off x="311700" y="939512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um comercial antigo de uma marca de cigarros com a música de fundo da Kate Bush, uma referência indireta à obra. </a:t>
            </a:r>
            <a:r>
              <a:rPr lang="pt-BR" sz="1200" u="sng" dirty="0">
                <a:solidFill>
                  <a:schemeClr val="hlink"/>
                </a:solidFill>
                <a:hlinkClick r:id="rId4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793" name="Google Shape;793;p9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YOUTUBE 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</a:t>
            </a:r>
            <a:r>
              <a:rPr lang="pt-BR" sz="1800">
                <a:solidFill>
                  <a:schemeClr val="dk2"/>
                </a:solidFill>
              </a:rPr>
              <a:t>“propaganda” “Wuthering Heights”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794" name="Google Shape;794;p92"/>
          <p:cNvSpPr txBox="1"/>
          <p:nvPr/>
        </p:nvSpPr>
        <p:spPr>
          <a:xfrm>
            <a:off x="5850255" y="16304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9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BANDA DESENHADA / MANGÁ</a:t>
            </a:r>
            <a:endParaRPr sz="2320"/>
          </a:p>
        </p:txBody>
      </p:sp>
      <p:sp>
        <p:nvSpPr>
          <p:cNvPr id="800" name="Google Shape;800;p9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Pesquisei no Google Imagens pelos termos: 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"Wuthering Heights" AND "comics"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"Arashi Ga Oka" AND "manga".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resultado da busca genérica no </a:t>
            </a:r>
            <a:r>
              <a:rPr lang="pt-BR" sz="1200" dirty="0" err="1">
                <a:solidFill>
                  <a:schemeClr val="dk1"/>
                </a:solidFill>
              </a:rPr>
              <a:t>DuckDuckGo</a:t>
            </a:r>
            <a:r>
              <a:rPr lang="pt-BR" sz="1200" dirty="0">
                <a:solidFill>
                  <a:schemeClr val="dk1"/>
                </a:solidFill>
              </a:rPr>
              <a:t> foi similar ao do Google, com menção a filmes e uma música.</a:t>
            </a:r>
            <a:r>
              <a:rPr lang="pt-BR" sz="1200" dirty="0">
                <a:solidFill>
                  <a:srgbClr val="FF0000"/>
                </a:solidFill>
              </a:rPr>
              <a:t>  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DUCKDUCKGO</a:t>
            </a:r>
            <a:endParaRPr sz="2020" dirty="0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3513"/>
              <a:buFont typeface="Arial"/>
              <a:buNone/>
            </a:pP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2220" dirty="0"/>
          </a:p>
        </p:txBody>
      </p:sp>
      <p:pic>
        <p:nvPicPr>
          <p:cNvPr id="167" name="Google Shape;167;p31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2125" y="1644814"/>
            <a:ext cx="4209874" cy="75019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31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6575" y="1490114"/>
            <a:ext cx="4065577" cy="1837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31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533" y="2646986"/>
            <a:ext cx="4025544" cy="9240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31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562" y="3819297"/>
            <a:ext cx="4025549" cy="9771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31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7050" y="3400514"/>
            <a:ext cx="3892890" cy="1509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2" name="Google Shape;172;p31"/>
          <p:cNvSpPr/>
          <p:nvPr/>
        </p:nvSpPr>
        <p:spPr>
          <a:xfrm>
            <a:off x="428625" y="2646989"/>
            <a:ext cx="2602800" cy="376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1"/>
          <p:cNvSpPr/>
          <p:nvPr/>
        </p:nvSpPr>
        <p:spPr>
          <a:xfrm>
            <a:off x="428625" y="3900039"/>
            <a:ext cx="19149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1"/>
          <p:cNvSpPr/>
          <p:nvPr/>
        </p:nvSpPr>
        <p:spPr>
          <a:xfrm>
            <a:off x="4740600" y="1533614"/>
            <a:ext cx="39258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31"/>
          <p:cNvSpPr/>
          <p:nvPr/>
        </p:nvSpPr>
        <p:spPr>
          <a:xfrm>
            <a:off x="4807850" y="3464364"/>
            <a:ext cx="37116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31"/>
          <p:cNvSpPr/>
          <p:nvPr/>
        </p:nvSpPr>
        <p:spPr>
          <a:xfrm>
            <a:off x="4807850" y="4172164"/>
            <a:ext cx="37116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1"/>
          <p:cNvSpPr/>
          <p:nvPr/>
        </p:nvSpPr>
        <p:spPr>
          <a:xfrm>
            <a:off x="4746475" y="2578214"/>
            <a:ext cx="3925800" cy="3327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94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06" name="Google Shape;806;p9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</a:t>
            </a:r>
            <a:r>
              <a:rPr lang="pt-BR" sz="1800">
                <a:solidFill>
                  <a:schemeClr val="dk2"/>
                </a:solidFill>
              </a:rPr>
              <a:t>comics</a:t>
            </a:r>
            <a:r>
              <a:rPr lang="pt-BR" sz="1850">
                <a:solidFill>
                  <a:schemeClr val="dk2"/>
                </a:solidFill>
              </a:rPr>
              <a:t>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807" name="Google Shape;807;p94"/>
          <p:cNvGrpSpPr/>
          <p:nvPr/>
        </p:nvGrpSpPr>
        <p:grpSpPr>
          <a:xfrm>
            <a:off x="438075" y="1433549"/>
            <a:ext cx="1428351" cy="3523975"/>
            <a:chOff x="514275" y="1433549"/>
            <a:chExt cx="1428351" cy="3523975"/>
          </a:xfrm>
        </p:grpSpPr>
        <p:sp>
          <p:nvSpPr>
            <p:cNvPr id="808" name="Google Shape;808;p94"/>
            <p:cNvSpPr txBox="1"/>
            <p:nvPr/>
          </p:nvSpPr>
          <p:spPr>
            <a:xfrm>
              <a:off x="564522" y="4618824"/>
              <a:ext cx="13254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4"/>
                </a:rPr>
                <a:t>Referência</a:t>
              </a:r>
              <a:endParaRPr sz="600"/>
            </a:p>
          </p:txBody>
        </p:sp>
        <p:pic>
          <p:nvPicPr>
            <p:cNvPr id="809" name="Google Shape;809;p94"/>
            <p:cNvPicPr preferRelativeResize="0"/>
            <p:nvPr/>
          </p:nvPicPr>
          <p:blipFill rotWithShape="1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4275" y="1433549"/>
              <a:ext cx="1428351" cy="325052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810" name="Google Shape;810;p94"/>
          <p:cNvGrpSpPr/>
          <p:nvPr/>
        </p:nvGrpSpPr>
        <p:grpSpPr>
          <a:xfrm>
            <a:off x="2526491" y="1472151"/>
            <a:ext cx="3461425" cy="1917649"/>
            <a:chOff x="2739550" y="1472151"/>
            <a:chExt cx="3461425" cy="1917649"/>
          </a:xfrm>
        </p:grpSpPr>
        <p:pic>
          <p:nvPicPr>
            <p:cNvPr id="811" name="Google Shape;811;p94"/>
            <p:cNvPicPr preferRelativeResize="0"/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2" t="5578" r="8433" b="7804"/>
            <a:stretch/>
          </p:blipFill>
          <p:spPr>
            <a:xfrm>
              <a:off x="2739550" y="1472151"/>
              <a:ext cx="2586629" cy="184145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812" name="Google Shape;812;p94">
              <a:hlinkClick r:id="rId7"/>
            </p:cNvPr>
            <p:cNvSpPr txBox="1"/>
            <p:nvPr/>
          </p:nvSpPr>
          <p:spPr>
            <a:xfrm>
              <a:off x="5326175" y="3051100"/>
              <a:ext cx="874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4"/>
                </a:rPr>
                <a:t>Referência</a:t>
              </a:r>
              <a:endParaRPr sz="600"/>
            </a:p>
          </p:txBody>
        </p:sp>
      </p:grpSp>
      <p:grpSp>
        <p:nvGrpSpPr>
          <p:cNvPr id="813" name="Google Shape;813;p94"/>
          <p:cNvGrpSpPr/>
          <p:nvPr/>
        </p:nvGrpSpPr>
        <p:grpSpPr>
          <a:xfrm>
            <a:off x="2488631" y="3509049"/>
            <a:ext cx="3537144" cy="1513726"/>
            <a:chOff x="2618232" y="3509049"/>
            <a:chExt cx="3537144" cy="1513726"/>
          </a:xfrm>
        </p:grpSpPr>
        <p:pic>
          <p:nvPicPr>
            <p:cNvPr id="814" name="Google Shape;814;p94"/>
            <p:cNvPicPr preferRelativeResize="0"/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1950" y="3509049"/>
              <a:ext cx="2693426" cy="15137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815" name="Google Shape;815;p94">
              <a:hlinkClick r:id="rId7"/>
            </p:cNvPr>
            <p:cNvSpPr txBox="1"/>
            <p:nvPr/>
          </p:nvSpPr>
          <p:spPr>
            <a:xfrm>
              <a:off x="2618232" y="4684075"/>
              <a:ext cx="8343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Referência</a:t>
              </a:r>
              <a:endParaRPr sz="600"/>
            </a:p>
          </p:txBody>
        </p:sp>
      </p:grpSp>
      <p:pic>
        <p:nvPicPr>
          <p:cNvPr id="816" name="Google Shape;816;p94"/>
          <p:cNvPicPr preferRelativeResize="0"/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666" y="1405662"/>
            <a:ext cx="2079584" cy="31668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17" name="Google Shape;817;p94">
            <a:hlinkClick r:id="rId7"/>
          </p:cNvPr>
          <p:cNvSpPr txBox="1"/>
          <p:nvPr/>
        </p:nvSpPr>
        <p:spPr>
          <a:xfrm>
            <a:off x="6776756" y="4508109"/>
            <a:ext cx="17931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95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23" name="Google Shape;823;p9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"Arashi Ga Oka" AND "</a:t>
            </a:r>
            <a:r>
              <a:rPr lang="pt-BR" sz="1800">
                <a:solidFill>
                  <a:schemeClr val="dk2"/>
                </a:solidFill>
              </a:rPr>
              <a:t>manga</a:t>
            </a:r>
            <a:r>
              <a:rPr lang="pt-BR" sz="1850">
                <a:solidFill>
                  <a:schemeClr val="dk2"/>
                </a:solidFill>
              </a:rPr>
              <a:t>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824" name="Google Shape;824;p95"/>
          <p:cNvGrpSpPr/>
          <p:nvPr/>
        </p:nvGrpSpPr>
        <p:grpSpPr>
          <a:xfrm>
            <a:off x="914653" y="1732900"/>
            <a:ext cx="1834574" cy="2953574"/>
            <a:chOff x="381253" y="1580500"/>
            <a:chExt cx="1834574" cy="2953574"/>
          </a:xfrm>
        </p:grpSpPr>
        <p:sp>
          <p:nvSpPr>
            <p:cNvPr id="825" name="Google Shape;825;p95"/>
            <p:cNvSpPr txBox="1"/>
            <p:nvPr/>
          </p:nvSpPr>
          <p:spPr>
            <a:xfrm>
              <a:off x="593597" y="4195374"/>
              <a:ext cx="13254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4"/>
                </a:rPr>
                <a:t>Referência</a:t>
              </a:r>
              <a:endParaRPr sz="600"/>
            </a:p>
          </p:txBody>
        </p:sp>
        <p:pic>
          <p:nvPicPr>
            <p:cNvPr id="826" name="Google Shape;826;p95"/>
            <p:cNvPicPr preferRelativeResize="0"/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253" y="1580500"/>
              <a:ext cx="1834574" cy="26148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827" name="Google Shape;827;p95"/>
          <p:cNvGrpSpPr/>
          <p:nvPr/>
        </p:nvGrpSpPr>
        <p:grpSpPr>
          <a:xfrm>
            <a:off x="3656600" y="1732900"/>
            <a:ext cx="1786926" cy="2953575"/>
            <a:chOff x="2894600" y="1580500"/>
            <a:chExt cx="1786926" cy="2953575"/>
          </a:xfrm>
        </p:grpSpPr>
        <p:pic>
          <p:nvPicPr>
            <p:cNvPr id="828" name="Google Shape;828;p95"/>
            <p:cNvPicPr preferRelativeResize="0"/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4600" y="1580500"/>
              <a:ext cx="1786926" cy="261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9" name="Google Shape;829;p95"/>
            <p:cNvSpPr txBox="1"/>
            <p:nvPr/>
          </p:nvSpPr>
          <p:spPr>
            <a:xfrm>
              <a:off x="2894601" y="4195375"/>
              <a:ext cx="1786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Referência</a:t>
              </a:r>
              <a:endParaRPr sz="600"/>
            </a:p>
          </p:txBody>
        </p:sp>
      </p:grpSp>
      <p:grpSp>
        <p:nvGrpSpPr>
          <p:cNvPr id="830" name="Google Shape;830;p95"/>
          <p:cNvGrpSpPr/>
          <p:nvPr/>
        </p:nvGrpSpPr>
        <p:grpSpPr>
          <a:xfrm>
            <a:off x="6357925" y="1735900"/>
            <a:ext cx="1859482" cy="2953575"/>
            <a:chOff x="4833925" y="1583500"/>
            <a:chExt cx="1859482" cy="2953575"/>
          </a:xfrm>
        </p:grpSpPr>
        <p:pic>
          <p:nvPicPr>
            <p:cNvPr id="831" name="Google Shape;831;p95"/>
            <p:cNvPicPr preferRelativeResize="0"/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3925" y="1583500"/>
              <a:ext cx="1859482" cy="2614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95"/>
            <p:cNvSpPr txBox="1"/>
            <p:nvPr/>
          </p:nvSpPr>
          <p:spPr>
            <a:xfrm>
              <a:off x="4880047" y="4198375"/>
              <a:ext cx="17868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Referência</a:t>
              </a:r>
              <a:endParaRPr sz="600"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CARTOON</a:t>
            </a:r>
            <a:endParaRPr sz="2320"/>
          </a:p>
        </p:txBody>
      </p:sp>
      <p:sp>
        <p:nvSpPr>
          <p:cNvPr id="838" name="Google Shape;838;p9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Pesquisei no Google os termos: </a:t>
            </a:r>
            <a:r>
              <a:rPr lang="pt-BR" sz="1850"/>
              <a:t>"Wuthering Heights" AND "cartoon".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7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44" name="Google Shape;844;p9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"cartoon"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845" name="Google Shape;845;p97"/>
          <p:cNvSpPr txBox="1"/>
          <p:nvPr/>
        </p:nvSpPr>
        <p:spPr>
          <a:xfrm>
            <a:off x="4690355" y="439323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4"/>
              </a:rPr>
              <a:t>Referência</a:t>
            </a:r>
            <a:endParaRPr sz="600"/>
          </a:p>
        </p:txBody>
      </p:sp>
      <p:pic>
        <p:nvPicPr>
          <p:cNvPr id="846" name="Google Shape;846;p97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099" y="1567475"/>
            <a:ext cx="4228224" cy="31644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47" name="Google Shape;847;p97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3" r="-3734"/>
          <a:stretch/>
        </p:blipFill>
        <p:spPr>
          <a:xfrm rot="10276216" flipH="1">
            <a:off x="4288807" y="3688472"/>
            <a:ext cx="1494132" cy="835654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97"/>
          <p:cNvSpPr/>
          <p:nvPr/>
        </p:nvSpPr>
        <p:spPr>
          <a:xfrm>
            <a:off x="1128975" y="2752600"/>
            <a:ext cx="3443100" cy="791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97"/>
          <p:cNvSpPr/>
          <p:nvPr/>
        </p:nvSpPr>
        <p:spPr>
          <a:xfrm>
            <a:off x="1052700" y="3972800"/>
            <a:ext cx="3038100" cy="7911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0" name="Google Shape;850;p97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952" y="1575200"/>
            <a:ext cx="1660950" cy="1291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1" name="Google Shape;851;p97"/>
          <p:cNvPicPr preferRelativeResize="0"/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500" y="1595550"/>
            <a:ext cx="2070750" cy="19299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52" name="Google Shape;852;p97"/>
          <p:cNvPicPr preferRelativeResize="0"/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25" y="2978174"/>
            <a:ext cx="1343625" cy="18246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DESENHO</a:t>
            </a:r>
            <a:endParaRPr sz="2320"/>
          </a:p>
        </p:txBody>
      </p:sp>
      <p:sp>
        <p:nvSpPr>
          <p:cNvPr id="858" name="Google Shape;858;p98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Pesquisei no Google Imagens os termos: </a:t>
            </a:r>
            <a:r>
              <a:rPr lang="pt-BR" sz="1850"/>
              <a:t>"Wuthering Heights" AND "drawing".</a:t>
            </a:r>
            <a:endParaRPr>
              <a:solidFill>
                <a:srgbClr val="FF0000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9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diversos resultados para esta busca.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64" name="Google Shape;864;p9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"drawing"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865" name="Google Shape;865;p99"/>
          <p:cNvGrpSpPr/>
          <p:nvPr/>
        </p:nvGrpSpPr>
        <p:grpSpPr>
          <a:xfrm>
            <a:off x="311713" y="2047884"/>
            <a:ext cx="2828760" cy="2350360"/>
            <a:chOff x="311700" y="1503225"/>
            <a:chExt cx="3112975" cy="2593072"/>
          </a:xfrm>
        </p:grpSpPr>
        <p:sp>
          <p:nvSpPr>
            <p:cNvPr id="866" name="Google Shape;866;p99">
              <a:hlinkClick r:id="rId4"/>
            </p:cNvPr>
            <p:cNvSpPr txBox="1"/>
            <p:nvPr/>
          </p:nvSpPr>
          <p:spPr>
            <a:xfrm>
              <a:off x="401649" y="3722797"/>
              <a:ext cx="2933100" cy="373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Referência</a:t>
              </a:r>
              <a:endParaRPr sz="600"/>
            </a:p>
          </p:txBody>
        </p:sp>
        <p:pic>
          <p:nvPicPr>
            <p:cNvPr id="867" name="Google Shape;867;p99"/>
            <p:cNvPicPr preferRelativeResize="0"/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700" y="1503225"/>
              <a:ext cx="3112975" cy="2204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868" name="Google Shape;868;p99"/>
          <p:cNvGrpSpPr/>
          <p:nvPr/>
        </p:nvGrpSpPr>
        <p:grpSpPr>
          <a:xfrm>
            <a:off x="3441524" y="2047850"/>
            <a:ext cx="2748351" cy="2348521"/>
            <a:chOff x="3447925" y="2047850"/>
            <a:chExt cx="2748351" cy="2348521"/>
          </a:xfrm>
        </p:grpSpPr>
        <p:sp>
          <p:nvSpPr>
            <p:cNvPr id="869" name="Google Shape;869;p99">
              <a:hlinkClick r:id="rId4"/>
            </p:cNvPr>
            <p:cNvSpPr txBox="1"/>
            <p:nvPr/>
          </p:nvSpPr>
          <p:spPr>
            <a:xfrm>
              <a:off x="3579402" y="4057671"/>
              <a:ext cx="23859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Referência</a:t>
              </a:r>
              <a:endParaRPr sz="600"/>
            </a:p>
          </p:txBody>
        </p:sp>
        <p:pic>
          <p:nvPicPr>
            <p:cNvPr id="870" name="Google Shape;870;p99"/>
            <p:cNvPicPr preferRelativeResize="0"/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7925" y="2047850"/>
              <a:ext cx="2748351" cy="1990249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871" name="Google Shape;871;p99"/>
          <p:cNvGrpSpPr/>
          <p:nvPr/>
        </p:nvGrpSpPr>
        <p:grpSpPr>
          <a:xfrm>
            <a:off x="6490925" y="1503225"/>
            <a:ext cx="2341350" cy="3252975"/>
            <a:chOff x="6490925" y="1503225"/>
            <a:chExt cx="2341350" cy="3252975"/>
          </a:xfrm>
        </p:grpSpPr>
        <p:sp>
          <p:nvSpPr>
            <p:cNvPr id="872" name="Google Shape;872;p99">
              <a:hlinkClick r:id="rId4"/>
            </p:cNvPr>
            <p:cNvSpPr txBox="1"/>
            <p:nvPr/>
          </p:nvSpPr>
          <p:spPr>
            <a:xfrm>
              <a:off x="6490925" y="4417500"/>
              <a:ext cx="23412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Referência</a:t>
              </a:r>
              <a:endParaRPr sz="600"/>
            </a:p>
          </p:txBody>
        </p:sp>
        <p:pic>
          <p:nvPicPr>
            <p:cNvPr id="873" name="Google Shape;873;p99"/>
            <p:cNvPicPr preferRelativeResize="0"/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0979" y="1503225"/>
              <a:ext cx="2341296" cy="291428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TATUAGEM</a:t>
            </a:r>
            <a:endParaRPr sz="2320"/>
          </a:p>
        </p:txBody>
      </p:sp>
      <p:sp>
        <p:nvSpPr>
          <p:cNvPr id="879" name="Google Shape;879;p100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/>
              <a:t>Pesquisei no Google Imagens pelos seguintes termos: "Wuthering Heights" AND "tattoo".</a:t>
            </a: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1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diversas tatuagens com citações do livro.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885" name="Google Shape;885;p10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“Wuthering Heights” AND “tattoo”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886" name="Google Shape;886;p10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5" y="1466375"/>
            <a:ext cx="1873423" cy="14050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7" name="Google Shape;887;p101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525" y="1623500"/>
            <a:ext cx="2281850" cy="3066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8" name="Google Shape;888;p101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6" y="3037975"/>
            <a:ext cx="1464876" cy="19531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89" name="Google Shape;889;p101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69" y="1623500"/>
            <a:ext cx="3741481" cy="30667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890" name="Google Shape;890;p101"/>
          <p:cNvSpPr txBox="1"/>
          <p:nvPr/>
        </p:nvSpPr>
        <p:spPr>
          <a:xfrm>
            <a:off x="419130" y="146638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8"/>
              </a:rPr>
              <a:t>Referência</a:t>
            </a:r>
            <a:endParaRPr sz="600"/>
          </a:p>
        </p:txBody>
      </p:sp>
      <p:sp>
        <p:nvSpPr>
          <p:cNvPr id="891" name="Google Shape;891;p101"/>
          <p:cNvSpPr txBox="1"/>
          <p:nvPr/>
        </p:nvSpPr>
        <p:spPr>
          <a:xfrm>
            <a:off x="628380" y="303798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9"/>
              </a:rPr>
              <a:t>Referência</a:t>
            </a:r>
            <a:endParaRPr sz="600"/>
          </a:p>
        </p:txBody>
      </p:sp>
      <p:sp>
        <p:nvSpPr>
          <p:cNvPr id="892" name="Google Shape;892;p101"/>
          <p:cNvSpPr txBox="1"/>
          <p:nvPr/>
        </p:nvSpPr>
        <p:spPr>
          <a:xfrm>
            <a:off x="2488530" y="162350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0"/>
              </a:rPr>
              <a:t>Referência</a:t>
            </a:r>
            <a:endParaRPr sz="600"/>
          </a:p>
        </p:txBody>
      </p:sp>
      <p:sp>
        <p:nvSpPr>
          <p:cNvPr id="893" name="Google Shape;893;p101"/>
          <p:cNvSpPr txBox="1"/>
          <p:nvPr/>
        </p:nvSpPr>
        <p:spPr>
          <a:xfrm>
            <a:off x="5007480" y="162350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0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JÓIAS</a:t>
            </a:r>
            <a:endParaRPr sz="2320"/>
          </a:p>
        </p:txBody>
      </p:sp>
      <p:sp>
        <p:nvSpPr>
          <p:cNvPr id="899" name="Google Shape;899;p10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</a:t>
            </a:r>
            <a:r>
              <a:rPr lang="pt-BR" sz="1850"/>
              <a:t>"Wuthering Heights" AND "jewelry".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3"/>
          <p:cNvSpPr txBox="1"/>
          <p:nvPr/>
        </p:nvSpPr>
        <p:spPr>
          <a:xfrm>
            <a:off x="311700" y="939512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Encontrei diversas jóias com citações ou representações do livro. </a:t>
            </a:r>
            <a:r>
              <a:rPr lang="pt-BR" sz="1200" u="sng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05" name="Google Shape;905;p10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"jewelry"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906" name="Google Shape;906;p10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50" y="1548350"/>
            <a:ext cx="1900100" cy="1628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7" name="Google Shape;907;p103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75" y="1529225"/>
            <a:ext cx="1628775" cy="1628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8" name="Google Shape;908;p103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00" y="1560675"/>
            <a:ext cx="1051086" cy="16143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9" name="Google Shape;909;p103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8899" y="3369129"/>
            <a:ext cx="1714500" cy="143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10" name="Google Shape;910;p103"/>
          <p:cNvPicPr preferRelativeResize="0"/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3" y="3372523"/>
            <a:ext cx="2159391" cy="143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11" name="Google Shape;911;p103"/>
          <p:cNvPicPr preferRelativeResize="0"/>
          <p:nvPr/>
        </p:nvPicPr>
        <p:blipFill rotWithShape="1"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6774" y="3386192"/>
            <a:ext cx="1628775" cy="13958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12" name="Google Shape;912;p103"/>
          <p:cNvPicPr preferRelativeResize="0"/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84" y="3375053"/>
            <a:ext cx="2122193" cy="1395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3" name="Google Shape;913;p103"/>
          <p:cNvSpPr txBox="1"/>
          <p:nvPr/>
        </p:nvSpPr>
        <p:spPr>
          <a:xfrm>
            <a:off x="518855" y="1548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  <p:sp>
        <p:nvSpPr>
          <p:cNvPr id="914" name="Google Shape;914;p103"/>
          <p:cNvSpPr txBox="1"/>
          <p:nvPr/>
        </p:nvSpPr>
        <p:spPr>
          <a:xfrm>
            <a:off x="3181380" y="152923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Referência</a:t>
            </a:r>
            <a:endParaRPr sz="600"/>
          </a:p>
        </p:txBody>
      </p:sp>
      <p:sp>
        <p:nvSpPr>
          <p:cNvPr id="915" name="Google Shape;915;p103"/>
          <p:cNvSpPr txBox="1"/>
          <p:nvPr/>
        </p:nvSpPr>
        <p:spPr>
          <a:xfrm>
            <a:off x="5595705" y="156068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3"/>
              </a:rPr>
              <a:t>Referência</a:t>
            </a:r>
            <a:endParaRPr sz="600"/>
          </a:p>
        </p:txBody>
      </p:sp>
      <p:sp>
        <p:nvSpPr>
          <p:cNvPr id="916" name="Google Shape;916;p103"/>
          <p:cNvSpPr txBox="1"/>
          <p:nvPr/>
        </p:nvSpPr>
        <p:spPr>
          <a:xfrm>
            <a:off x="316130" y="3378686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4"/>
              </a:rPr>
              <a:t>Referência</a:t>
            </a:r>
            <a:endParaRPr sz="600"/>
          </a:p>
        </p:txBody>
      </p:sp>
      <p:pic>
        <p:nvPicPr>
          <p:cNvPr id="917" name="Google Shape;917;p103"/>
          <p:cNvPicPr preferRelativeResize="0"/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50" y="1564504"/>
            <a:ext cx="1177840" cy="1638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18" name="Google Shape;918;p103"/>
          <p:cNvSpPr txBox="1"/>
          <p:nvPr/>
        </p:nvSpPr>
        <p:spPr>
          <a:xfrm>
            <a:off x="2724155" y="3371166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6"/>
              </a:rPr>
              <a:t>Referência</a:t>
            </a:r>
            <a:endParaRPr sz="600"/>
          </a:p>
        </p:txBody>
      </p:sp>
      <p:sp>
        <p:nvSpPr>
          <p:cNvPr id="919" name="Google Shape;919;p103"/>
          <p:cNvSpPr txBox="1"/>
          <p:nvPr/>
        </p:nvSpPr>
        <p:spPr>
          <a:xfrm>
            <a:off x="4669518" y="3378016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7"/>
              </a:rPr>
              <a:t>Referência</a:t>
            </a:r>
            <a:endParaRPr sz="600"/>
          </a:p>
        </p:txBody>
      </p:sp>
      <p:sp>
        <p:nvSpPr>
          <p:cNvPr id="920" name="Google Shape;920;p103"/>
          <p:cNvSpPr txBox="1"/>
          <p:nvPr/>
        </p:nvSpPr>
        <p:spPr>
          <a:xfrm>
            <a:off x="6614893" y="3371151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8"/>
              </a:rPr>
              <a:t>Referência</a:t>
            </a:r>
            <a:endParaRPr sz="600"/>
          </a:p>
        </p:txBody>
      </p:sp>
      <p:sp>
        <p:nvSpPr>
          <p:cNvPr id="921" name="Google Shape;921;p103"/>
          <p:cNvSpPr txBox="1"/>
          <p:nvPr/>
        </p:nvSpPr>
        <p:spPr>
          <a:xfrm>
            <a:off x="7406620" y="156339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9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/>
        </p:nvSpPr>
        <p:spPr>
          <a:xfrm>
            <a:off x="311675" y="958637"/>
            <a:ext cx="8520600" cy="5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O resultado da busca genérica no </a:t>
            </a:r>
            <a:r>
              <a:rPr lang="pt-BR" sz="1200" dirty="0" err="1">
                <a:solidFill>
                  <a:schemeClr val="dk1"/>
                </a:solidFill>
              </a:rPr>
              <a:t>Yandex</a:t>
            </a:r>
            <a:r>
              <a:rPr lang="pt-BR" sz="1200" dirty="0">
                <a:solidFill>
                  <a:schemeClr val="dk1"/>
                </a:solidFill>
              </a:rPr>
              <a:t> foi similar ao do Google, com menção a filmes e uma música.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0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rgbClr val="FF0000"/>
              </a:solidFill>
            </a:endParaRPr>
          </a:p>
        </p:txBody>
      </p:sp>
      <p:sp>
        <p:nvSpPr>
          <p:cNvPr id="183" name="Google Shape;183;p3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4594"/>
              <a:buNone/>
            </a:pPr>
            <a:r>
              <a:rPr lang="pt-BR" sz="2220" dirty="0"/>
              <a:t>RESULTADOS OBTIDOS NA BUSCA GENÉRICA:</a:t>
            </a:r>
            <a:r>
              <a:rPr lang="pt-BR" sz="2520" dirty="0"/>
              <a:t> </a:t>
            </a:r>
            <a:r>
              <a:rPr lang="pt-BR" sz="2020" dirty="0">
                <a:solidFill>
                  <a:srgbClr val="B45F06"/>
                </a:solidFill>
              </a:rPr>
              <a:t>YANDEX </a:t>
            </a:r>
            <a:br>
              <a:rPr lang="pt-BR" sz="2020" dirty="0">
                <a:solidFill>
                  <a:srgbClr val="B45F06"/>
                </a:solidFill>
              </a:rPr>
            </a:br>
            <a:r>
              <a:rPr lang="pt-BR" sz="1850" dirty="0">
                <a:solidFill>
                  <a:schemeClr val="dk2"/>
                </a:solidFill>
              </a:rPr>
              <a:t>PALAVRAS-CHAVE: “</a:t>
            </a:r>
            <a:r>
              <a:rPr lang="pt-BR" sz="1850" dirty="0" err="1">
                <a:solidFill>
                  <a:schemeClr val="dk2"/>
                </a:solidFill>
              </a:rPr>
              <a:t>Wuthering</a:t>
            </a:r>
            <a:r>
              <a:rPr lang="pt-BR" sz="1850" dirty="0">
                <a:solidFill>
                  <a:schemeClr val="dk2"/>
                </a:solidFill>
              </a:rPr>
              <a:t> Heights”</a:t>
            </a:r>
            <a:endParaRPr sz="1850" dirty="0">
              <a:solidFill>
                <a:schemeClr val="dk2"/>
              </a:solidFill>
            </a:endParaRPr>
          </a:p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9175" y="1522327"/>
            <a:ext cx="5206999" cy="144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32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2624" y="3057450"/>
            <a:ext cx="4420101" cy="1814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6" name="Google Shape;186;p32"/>
          <p:cNvSpPr/>
          <p:nvPr/>
        </p:nvSpPr>
        <p:spPr>
          <a:xfrm>
            <a:off x="2692050" y="2368775"/>
            <a:ext cx="3399000" cy="3762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2"/>
          <p:cNvSpPr/>
          <p:nvPr/>
        </p:nvSpPr>
        <p:spPr>
          <a:xfrm>
            <a:off x="2423350" y="4182425"/>
            <a:ext cx="3081000" cy="316800"/>
          </a:xfrm>
          <a:prstGeom prst="rect">
            <a:avLst/>
          </a:prstGeom>
          <a:noFill/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0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CERÂMICA</a:t>
            </a:r>
            <a:endParaRPr sz="2320"/>
          </a:p>
        </p:txBody>
      </p:sp>
      <p:sp>
        <p:nvSpPr>
          <p:cNvPr id="927" name="Google Shape;927;p104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</a:t>
            </a:r>
            <a:r>
              <a:rPr lang="pt-BR" sz="1850"/>
              <a:t>"Wuthering Heights" AND "ceramics" OR “pottery”.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5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diversas peças com citações ou representações do livro.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33" name="Google Shape;933;p10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"ceramics" OR “pottery”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934" name="Google Shape;934;p10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0" y="1506875"/>
            <a:ext cx="1548275" cy="1548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5" name="Google Shape;935;p105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75" y="1506875"/>
            <a:ext cx="1548275" cy="15277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6" name="Google Shape;936;p105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250" y="1506875"/>
            <a:ext cx="1548274" cy="155022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7" name="Google Shape;937;p105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25" y="1506875"/>
            <a:ext cx="1922959" cy="15277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8" name="Google Shape;938;p105"/>
          <p:cNvPicPr preferRelativeResize="0"/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13" y="3168025"/>
            <a:ext cx="1691553" cy="1783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39" name="Google Shape;939;p105"/>
          <p:cNvPicPr preferRelativeResize="0"/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925" y="3168025"/>
            <a:ext cx="2591278" cy="174012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40" name="Google Shape;940;p105"/>
          <p:cNvPicPr preferRelativeResize="0"/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62" y="3168025"/>
            <a:ext cx="1762627" cy="17626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41" name="Google Shape;941;p105"/>
          <p:cNvSpPr txBox="1"/>
          <p:nvPr/>
        </p:nvSpPr>
        <p:spPr>
          <a:xfrm>
            <a:off x="456580" y="1499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  <p:sp>
        <p:nvSpPr>
          <p:cNvPr id="942" name="Google Shape;942;p105"/>
          <p:cNvSpPr txBox="1"/>
          <p:nvPr/>
        </p:nvSpPr>
        <p:spPr>
          <a:xfrm>
            <a:off x="2567418" y="1499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Referência</a:t>
            </a:r>
            <a:endParaRPr sz="600"/>
          </a:p>
        </p:txBody>
      </p:sp>
      <p:sp>
        <p:nvSpPr>
          <p:cNvPr id="943" name="Google Shape;943;p105"/>
          <p:cNvSpPr txBox="1"/>
          <p:nvPr/>
        </p:nvSpPr>
        <p:spPr>
          <a:xfrm>
            <a:off x="4676368" y="1499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3"/>
              </a:rPr>
              <a:t>Referência</a:t>
            </a:r>
            <a:endParaRPr sz="600"/>
          </a:p>
        </p:txBody>
      </p:sp>
      <p:sp>
        <p:nvSpPr>
          <p:cNvPr id="944" name="Google Shape;944;p105"/>
          <p:cNvSpPr txBox="1"/>
          <p:nvPr/>
        </p:nvSpPr>
        <p:spPr>
          <a:xfrm>
            <a:off x="6785318" y="149935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4"/>
              </a:rPr>
              <a:t>Referência</a:t>
            </a:r>
            <a:endParaRPr sz="600"/>
          </a:p>
        </p:txBody>
      </p:sp>
      <p:sp>
        <p:nvSpPr>
          <p:cNvPr id="945" name="Google Shape;945;p105"/>
          <p:cNvSpPr txBox="1"/>
          <p:nvPr/>
        </p:nvSpPr>
        <p:spPr>
          <a:xfrm>
            <a:off x="6474343" y="316803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5"/>
              </a:rPr>
              <a:t>Referência</a:t>
            </a:r>
            <a:endParaRPr sz="600"/>
          </a:p>
        </p:txBody>
      </p:sp>
      <p:sp>
        <p:nvSpPr>
          <p:cNvPr id="946" name="Google Shape;946;p105"/>
          <p:cNvSpPr txBox="1"/>
          <p:nvPr/>
        </p:nvSpPr>
        <p:spPr>
          <a:xfrm>
            <a:off x="3278918" y="316803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6"/>
              </a:rPr>
              <a:t>Referência</a:t>
            </a:r>
            <a:endParaRPr sz="600"/>
          </a:p>
        </p:txBody>
      </p:sp>
      <p:sp>
        <p:nvSpPr>
          <p:cNvPr id="947" name="Google Shape;947;p105"/>
          <p:cNvSpPr txBox="1"/>
          <p:nvPr/>
        </p:nvSpPr>
        <p:spPr>
          <a:xfrm>
            <a:off x="983218" y="3166080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0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FILATELIA</a:t>
            </a:r>
            <a:endParaRPr sz="2320"/>
          </a:p>
        </p:txBody>
      </p:sp>
      <p:sp>
        <p:nvSpPr>
          <p:cNvPr id="953" name="Google Shape;953;p106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</a:t>
            </a:r>
            <a:r>
              <a:rPr lang="pt-BR" sz="1850"/>
              <a:t>"Wuthering Heights" AND "stamps” OR “"philately"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7"/>
          <p:cNvSpPr txBox="1"/>
          <p:nvPr/>
        </p:nvSpPr>
        <p:spPr>
          <a:xfrm>
            <a:off x="311675" y="958637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Emily </a:t>
            </a:r>
            <a:r>
              <a:rPr lang="pt-BR" sz="1200" dirty="0" err="1">
                <a:solidFill>
                  <a:schemeClr val="dk1"/>
                </a:solidFill>
              </a:rPr>
              <a:t>Brontë</a:t>
            </a:r>
            <a:r>
              <a:rPr lang="pt-BR" sz="1200" dirty="0">
                <a:solidFill>
                  <a:schemeClr val="dk1"/>
                </a:solidFill>
              </a:rPr>
              <a:t> foi homenageada com um selo britânico emitido em 1980. A autora aparece em destaque e ao fundo há uma ilustração dos personagens principais da trama. </a:t>
            </a:r>
            <a:r>
              <a:rPr lang="pt-BR" sz="1200" u="sng" dirty="0">
                <a:solidFill>
                  <a:schemeClr val="hlink"/>
                </a:solidFill>
                <a:hlinkClick r:id="rId3" action="ppaction://hlinksldjump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59" name="Google Shape;959;p107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"stamps” OR “"philately"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960" name="Google Shape;960;p107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00" y="1955425"/>
            <a:ext cx="4204275" cy="2354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1" name="Google Shape;961;p107"/>
          <p:cNvSpPr txBox="1"/>
          <p:nvPr/>
        </p:nvSpPr>
        <p:spPr>
          <a:xfrm>
            <a:off x="4075275" y="4309825"/>
            <a:ext cx="1060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8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AZULEJOS</a:t>
            </a:r>
            <a:endParaRPr sz="2320"/>
          </a:p>
        </p:txBody>
      </p:sp>
      <p:sp>
        <p:nvSpPr>
          <p:cNvPr id="967" name="Google Shape;967;p108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20554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dirty="0"/>
              <a:t>Inicialmente pesquisei no Google Imagens pelos termos: </a:t>
            </a:r>
            <a:r>
              <a:rPr lang="pt-BR" sz="1850" dirty="0"/>
              <a:t>"</a:t>
            </a:r>
            <a:r>
              <a:rPr lang="pt-BR" sz="1850" dirty="0" err="1"/>
              <a:t>Wuthering</a:t>
            </a:r>
            <a:r>
              <a:rPr lang="pt-BR" sz="1850" dirty="0"/>
              <a:t> Heights" AND "tile"</a:t>
            </a:r>
            <a:r>
              <a:rPr lang="pt-BR" dirty="0"/>
              <a:t>. Como encontrei apenas um resultado, pesquisei no </a:t>
            </a:r>
            <a:r>
              <a:rPr lang="pt-BR" dirty="0" err="1"/>
              <a:t>Ecosia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, </a:t>
            </a:r>
            <a:r>
              <a:rPr lang="pt-BR" dirty="0" err="1"/>
              <a:t>DuckDuckGo</a:t>
            </a:r>
            <a:r>
              <a:rPr lang="pt-BR" dirty="0"/>
              <a:t> e </a:t>
            </a:r>
            <a:r>
              <a:rPr lang="pt-BR" dirty="0" err="1"/>
              <a:t>Yandex</a:t>
            </a:r>
            <a:r>
              <a:rPr lang="pt-BR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br>
              <a:rPr lang="pt-BR" dirty="0"/>
            </a:br>
            <a:r>
              <a:rPr lang="pt-BR" dirty="0"/>
              <a:t>Optei por apresentar os resultados da busca no </a:t>
            </a:r>
            <a:r>
              <a:rPr lang="pt-BR" dirty="0" err="1"/>
              <a:t>Ecosia</a:t>
            </a:r>
            <a:r>
              <a:rPr lang="pt-BR" dirty="0"/>
              <a:t> e no Google, os motores de busca com maior número de resultados.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09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As pesquisas no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Google</a:t>
            </a:r>
            <a:r>
              <a:rPr lang="pt-BR" sz="1200" dirty="0">
                <a:solidFill>
                  <a:schemeClr val="dk1"/>
                </a:solidFill>
              </a:rPr>
              <a:t> e </a:t>
            </a:r>
            <a:r>
              <a:rPr lang="pt-BR" sz="1200" u="sng" dirty="0" err="1">
                <a:solidFill>
                  <a:schemeClr val="hlink"/>
                </a:solidFill>
                <a:hlinkClick r:id="rId4"/>
              </a:rPr>
              <a:t>Ecosia</a:t>
            </a:r>
            <a:r>
              <a:rPr lang="pt-BR" sz="1200" dirty="0">
                <a:solidFill>
                  <a:schemeClr val="dk1"/>
                </a:solidFill>
              </a:rPr>
              <a:t> retornam poucos resultados.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73" name="Google Shape;973;p109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5757"/>
              <a:buNone/>
            </a:pPr>
            <a:r>
              <a:rPr lang="pt-BR" sz="1775"/>
              <a:t>RESULTADOS OBTIDOS NA BUSCA DIRECIONADA:</a:t>
            </a:r>
            <a:r>
              <a:rPr lang="pt-BR" sz="2075"/>
              <a:t> </a:t>
            </a:r>
            <a:r>
              <a:rPr lang="pt-BR" sz="1575">
                <a:solidFill>
                  <a:srgbClr val="B45F06"/>
                </a:solidFill>
              </a:rPr>
              <a:t>GOOGLE IMAGENS e ECOSIA IMAGES</a:t>
            </a:r>
            <a:endParaRPr sz="1575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"tile"</a:t>
            </a:r>
            <a:endParaRPr sz="1850">
              <a:solidFill>
                <a:schemeClr val="dk2"/>
              </a:solidFill>
            </a:endParaRPr>
          </a:p>
        </p:txBody>
      </p:sp>
      <p:sp>
        <p:nvSpPr>
          <p:cNvPr id="974" name="Google Shape;974;p109"/>
          <p:cNvSpPr txBox="1"/>
          <p:nvPr/>
        </p:nvSpPr>
        <p:spPr>
          <a:xfrm>
            <a:off x="564988" y="4026351"/>
            <a:ext cx="264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Referência</a:t>
            </a:r>
            <a:endParaRPr sz="600"/>
          </a:p>
        </p:txBody>
      </p:sp>
      <p:pic>
        <p:nvPicPr>
          <p:cNvPr id="975" name="Google Shape;975;p109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75" y="1945395"/>
            <a:ext cx="2806820" cy="208418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76" name="Google Shape;976;p109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024" y="1945395"/>
            <a:ext cx="2177728" cy="20841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77" name="Google Shape;977;p109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 b="1542"/>
          <a:stretch/>
        </p:blipFill>
        <p:spPr>
          <a:xfrm>
            <a:off x="6327579" y="1945400"/>
            <a:ext cx="2328475" cy="2084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78" name="Google Shape;978;p109"/>
          <p:cNvSpPr txBox="1"/>
          <p:nvPr/>
        </p:nvSpPr>
        <p:spPr>
          <a:xfrm>
            <a:off x="3721916" y="4026351"/>
            <a:ext cx="217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9"/>
              </a:rPr>
              <a:t>Referência</a:t>
            </a:r>
            <a:endParaRPr sz="600"/>
          </a:p>
        </p:txBody>
      </p:sp>
      <p:sp>
        <p:nvSpPr>
          <p:cNvPr id="979" name="Google Shape;979;p109"/>
          <p:cNvSpPr txBox="1"/>
          <p:nvPr/>
        </p:nvSpPr>
        <p:spPr>
          <a:xfrm>
            <a:off x="6398933" y="4026351"/>
            <a:ext cx="217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0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10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ESCULTURAS</a:t>
            </a:r>
            <a:endParaRPr sz="2320"/>
          </a:p>
        </p:txBody>
      </p:sp>
      <p:sp>
        <p:nvSpPr>
          <p:cNvPr id="985" name="Google Shape;985;p110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</a:t>
            </a:r>
            <a:r>
              <a:rPr lang="pt-BR" sz="1850"/>
              <a:t>"Wuthering Heights" AND "sculpture"</a:t>
            </a:r>
            <a:r>
              <a:rPr lang="pt-BR"/>
              <a:t>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11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alguns exemplos de esculturas inspiradas na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991" name="Google Shape;991;p111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"sculpture"</a:t>
            </a:r>
            <a:endParaRPr sz="1850">
              <a:solidFill>
                <a:schemeClr val="dk2"/>
              </a:solidFill>
            </a:endParaRPr>
          </a:p>
        </p:txBody>
      </p:sp>
      <p:grpSp>
        <p:nvGrpSpPr>
          <p:cNvPr id="992" name="Google Shape;992;p111"/>
          <p:cNvGrpSpPr/>
          <p:nvPr/>
        </p:nvGrpSpPr>
        <p:grpSpPr>
          <a:xfrm>
            <a:off x="6383250" y="3295825"/>
            <a:ext cx="2410500" cy="1606000"/>
            <a:chOff x="475750" y="1356750"/>
            <a:chExt cx="2410500" cy="1606000"/>
          </a:xfrm>
        </p:grpSpPr>
        <p:pic>
          <p:nvPicPr>
            <p:cNvPr id="993" name="Google Shape;993;p111"/>
            <p:cNvPicPr preferRelativeResize="0"/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50" y="1356750"/>
              <a:ext cx="2410500" cy="1606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4" name="Google Shape;994;p111"/>
            <p:cNvSpPr txBox="1"/>
            <p:nvPr/>
          </p:nvSpPr>
          <p:spPr>
            <a:xfrm>
              <a:off x="475750" y="1356750"/>
              <a:ext cx="24105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5"/>
                </a:rPr>
                <a:t>Em livro, por Karine Diot</a:t>
              </a:r>
              <a:endParaRPr/>
            </a:p>
          </p:txBody>
        </p:sp>
      </p:grpSp>
      <p:grpSp>
        <p:nvGrpSpPr>
          <p:cNvPr id="995" name="Google Shape;995;p111"/>
          <p:cNvGrpSpPr/>
          <p:nvPr/>
        </p:nvGrpSpPr>
        <p:grpSpPr>
          <a:xfrm>
            <a:off x="387910" y="1944899"/>
            <a:ext cx="1706723" cy="2428674"/>
            <a:chOff x="6406825" y="1743699"/>
            <a:chExt cx="2033508" cy="2738076"/>
          </a:xfrm>
        </p:grpSpPr>
        <p:pic>
          <p:nvPicPr>
            <p:cNvPr id="996" name="Google Shape;996;p111"/>
            <p:cNvPicPr preferRelativeResize="0"/>
            <p:nvPr/>
          </p:nvPicPr>
          <p:blipFill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825" y="1743700"/>
              <a:ext cx="2033401" cy="27380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997" name="Google Shape;997;p111"/>
            <p:cNvSpPr txBox="1"/>
            <p:nvPr/>
          </p:nvSpPr>
          <p:spPr>
            <a:xfrm>
              <a:off x="6406933" y="1743699"/>
              <a:ext cx="2033400" cy="416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Em bronze, </a:t>
              </a:r>
              <a:br>
                <a:rPr lang="pt-BR">
                  <a:uFill>
                    <a:noFill/>
                  </a:uFill>
                  <a:hlinkClick r:id="rId7"/>
                </a:rPr>
              </a:br>
              <a:r>
                <a:rPr lang="pt-BR" sz="1000" u="sng">
                  <a:solidFill>
                    <a:schemeClr val="hlink"/>
                  </a:solidFill>
                  <a:hlinkClick r:id="rId7"/>
                </a:rPr>
                <a:t>por Plamen Dimitrov</a:t>
              </a:r>
              <a:endParaRPr/>
            </a:p>
          </p:txBody>
        </p:sp>
      </p:grpSp>
      <p:grpSp>
        <p:nvGrpSpPr>
          <p:cNvPr id="998" name="Google Shape;998;p111"/>
          <p:cNvGrpSpPr/>
          <p:nvPr/>
        </p:nvGrpSpPr>
        <p:grpSpPr>
          <a:xfrm>
            <a:off x="6918750" y="1199563"/>
            <a:ext cx="1485975" cy="1980425"/>
            <a:chOff x="823250" y="3131425"/>
            <a:chExt cx="1485975" cy="1980425"/>
          </a:xfrm>
        </p:grpSpPr>
        <p:pic>
          <p:nvPicPr>
            <p:cNvPr id="999" name="Google Shape;999;p111"/>
            <p:cNvPicPr preferRelativeResize="0"/>
            <p:nvPr/>
          </p:nvPicPr>
          <p:blipFill>
            <a:blip r:embed="rId8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50" y="3131425"/>
              <a:ext cx="1485300" cy="19804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00" name="Google Shape;1000;p111"/>
            <p:cNvSpPr txBox="1"/>
            <p:nvPr/>
          </p:nvSpPr>
          <p:spPr>
            <a:xfrm>
              <a:off x="823925" y="4742550"/>
              <a:ext cx="1485300" cy="36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Em porcelana, </a:t>
              </a:r>
              <a:br>
                <a:rPr lang="pt-BR" sz="1000" u="sng">
                  <a:solidFill>
                    <a:schemeClr val="hlink"/>
                  </a:solidFill>
                  <a:hlinkClick r:id="rId9"/>
                </a:rPr>
              </a:br>
              <a:r>
                <a:rPr lang="pt-BR" sz="1000" u="sng">
                  <a:solidFill>
                    <a:schemeClr val="hlink"/>
                  </a:solidFill>
                  <a:hlinkClick r:id="rId9"/>
                </a:rPr>
                <a:t>por Emily Kaufman</a:t>
              </a:r>
              <a:endParaRPr/>
            </a:p>
          </p:txBody>
        </p:sp>
      </p:grpSp>
      <p:grpSp>
        <p:nvGrpSpPr>
          <p:cNvPr id="1001" name="Google Shape;1001;p111"/>
          <p:cNvGrpSpPr/>
          <p:nvPr/>
        </p:nvGrpSpPr>
        <p:grpSpPr>
          <a:xfrm>
            <a:off x="2421295" y="1962653"/>
            <a:ext cx="3634386" cy="2428755"/>
            <a:chOff x="2826054" y="2531700"/>
            <a:chExt cx="3267451" cy="2588739"/>
          </a:xfrm>
        </p:grpSpPr>
        <p:pic>
          <p:nvPicPr>
            <p:cNvPr id="1002" name="Google Shape;1002;p111"/>
            <p:cNvPicPr preferRelativeResize="0"/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054" y="2936707"/>
              <a:ext cx="1635175" cy="2180225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03" name="Google Shape;1003;p111"/>
            <p:cNvSpPr txBox="1"/>
            <p:nvPr/>
          </p:nvSpPr>
          <p:spPr>
            <a:xfrm>
              <a:off x="2830425" y="2531700"/>
              <a:ext cx="1635300" cy="39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1"/>
                </a:rPr>
                <a:t>Em bronze,</a:t>
              </a:r>
              <a:br>
                <a:rPr lang="pt-BR">
                  <a:uFill>
                    <a:noFill/>
                  </a:uFill>
                  <a:hlinkClick r:id="rId11"/>
                </a:rPr>
              </a:br>
              <a:r>
                <a:rPr lang="pt-BR" sz="1000" u="sng">
                  <a:solidFill>
                    <a:schemeClr val="hlink"/>
                  </a:solidFill>
                  <a:hlinkClick r:id="rId11"/>
                </a:rPr>
                <a:t>por Christian Birmingham</a:t>
              </a:r>
              <a:endParaRPr/>
            </a:p>
          </p:txBody>
        </p:sp>
        <p:pic>
          <p:nvPicPr>
            <p:cNvPr id="1004" name="Google Shape;1004;p111"/>
            <p:cNvPicPr preferRelativeResize="0"/>
            <p:nvPr/>
          </p:nvPicPr>
          <p:blipFill>
            <a:blip r:embed="rId1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204" y="2940052"/>
              <a:ext cx="1635300" cy="2180387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1005" name="Google Shape;1005;p111"/>
            <p:cNvSpPr txBox="1"/>
            <p:nvPr/>
          </p:nvSpPr>
          <p:spPr>
            <a:xfrm>
              <a:off x="4458205" y="2531700"/>
              <a:ext cx="1635300" cy="39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pt-BR" sz="1000" u="sng">
                  <a:solidFill>
                    <a:schemeClr val="hlink"/>
                  </a:solidFill>
                  <a:hlinkClick r:id="rId13"/>
                </a:rPr>
                <a:t>Em bronze, </a:t>
              </a:r>
              <a:br>
                <a:rPr lang="pt-BR" sz="1000" u="sng">
                  <a:solidFill>
                    <a:schemeClr val="hlink"/>
                  </a:solidFill>
                  <a:hlinkClick r:id="rId13"/>
                </a:rPr>
              </a:br>
              <a:r>
                <a:rPr lang="pt-BR" sz="1000" u="sng">
                  <a:solidFill>
                    <a:schemeClr val="hlink"/>
                  </a:solidFill>
                  <a:hlinkClick r:id="rId13"/>
                </a:rPr>
                <a:t>por Christian Birmingham</a:t>
              </a:r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112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BORDADO</a:t>
            </a:r>
            <a:endParaRPr sz="2320"/>
          </a:p>
        </p:txBody>
      </p:sp>
      <p:sp>
        <p:nvSpPr>
          <p:cNvPr id="1011" name="Google Shape;1011;p112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no Google Imagens pelos termos: “Wuthering Heights” AND “</a:t>
            </a:r>
            <a:r>
              <a:rPr lang="pt-BR" sz="1850"/>
              <a:t>embroidery</a:t>
            </a:r>
            <a:r>
              <a:rPr lang="pt-BR"/>
              <a:t>”.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13"/>
          <p:cNvSpPr txBox="1"/>
          <p:nvPr/>
        </p:nvSpPr>
        <p:spPr>
          <a:xfrm>
            <a:off x="311675" y="958637"/>
            <a:ext cx="8520600" cy="61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Encontrei alguns exemplos de bordados inspirados na obra.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017" name="Google Shape;1017;p113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IMAGENS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PALAVRAS-CHAVE: "Wuthering Heights" AND "embroidery"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1018" name="Google Shape;1018;p113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5" y="3416674"/>
            <a:ext cx="2267251" cy="151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19" name="Google Shape;1019;p113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95" y="1547515"/>
            <a:ext cx="1244875" cy="1659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0" name="Google Shape;1020;p113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775" y="3386623"/>
            <a:ext cx="2055393" cy="15415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1" name="Google Shape;1021;p113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23" y="1547515"/>
            <a:ext cx="1603594" cy="160361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2" name="Google Shape;1022;p113"/>
          <p:cNvPicPr preferRelativeResize="0"/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49" y="1547515"/>
            <a:ext cx="1603598" cy="16025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3" name="Google Shape;1023;p113"/>
          <p:cNvPicPr preferRelativeResize="0"/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905" y="3386625"/>
            <a:ext cx="2177740" cy="15415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24" name="Google Shape;1024;p113"/>
          <p:cNvPicPr preferRelativeResize="0"/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25" y="1547515"/>
            <a:ext cx="1244874" cy="16598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113"/>
          <p:cNvSpPr txBox="1"/>
          <p:nvPr/>
        </p:nvSpPr>
        <p:spPr>
          <a:xfrm>
            <a:off x="582425" y="15475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Referência</a:t>
            </a:r>
            <a:endParaRPr sz="600"/>
          </a:p>
        </p:txBody>
      </p:sp>
      <p:sp>
        <p:nvSpPr>
          <p:cNvPr id="1026" name="Google Shape;1026;p113"/>
          <p:cNvSpPr txBox="1"/>
          <p:nvPr/>
        </p:nvSpPr>
        <p:spPr>
          <a:xfrm>
            <a:off x="2881600" y="15475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Referência</a:t>
            </a:r>
            <a:endParaRPr sz="600"/>
          </a:p>
        </p:txBody>
      </p:sp>
      <p:sp>
        <p:nvSpPr>
          <p:cNvPr id="1027" name="Google Shape;1027;p113"/>
          <p:cNvSpPr txBox="1"/>
          <p:nvPr/>
        </p:nvSpPr>
        <p:spPr>
          <a:xfrm>
            <a:off x="5594350" y="15475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3"/>
              </a:rPr>
              <a:t>Referência</a:t>
            </a:r>
            <a:endParaRPr sz="600"/>
          </a:p>
        </p:txBody>
      </p:sp>
      <p:sp>
        <p:nvSpPr>
          <p:cNvPr id="1028" name="Google Shape;1028;p113"/>
          <p:cNvSpPr txBox="1"/>
          <p:nvPr/>
        </p:nvSpPr>
        <p:spPr>
          <a:xfrm>
            <a:off x="693525" y="341667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4"/>
              </a:rPr>
              <a:t>Referência</a:t>
            </a:r>
            <a:endParaRPr sz="600"/>
          </a:p>
        </p:txBody>
      </p:sp>
      <p:sp>
        <p:nvSpPr>
          <p:cNvPr id="1029" name="Google Shape;1029;p113"/>
          <p:cNvSpPr txBox="1"/>
          <p:nvPr/>
        </p:nvSpPr>
        <p:spPr>
          <a:xfrm>
            <a:off x="3578900" y="334047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5"/>
              </a:rPr>
              <a:t>Referência</a:t>
            </a:r>
            <a:endParaRPr sz="600"/>
          </a:p>
        </p:txBody>
      </p:sp>
      <p:sp>
        <p:nvSpPr>
          <p:cNvPr id="1030" name="Google Shape;1030;p113"/>
          <p:cNvSpPr txBox="1"/>
          <p:nvPr/>
        </p:nvSpPr>
        <p:spPr>
          <a:xfrm>
            <a:off x="7121225" y="15475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6"/>
              </a:rPr>
              <a:t>Referência</a:t>
            </a:r>
            <a:endParaRPr sz="600"/>
          </a:p>
        </p:txBody>
      </p:sp>
      <p:sp>
        <p:nvSpPr>
          <p:cNvPr id="1031" name="Google Shape;1031;p113"/>
          <p:cNvSpPr txBox="1"/>
          <p:nvPr/>
        </p:nvSpPr>
        <p:spPr>
          <a:xfrm>
            <a:off x="6374775" y="3358925"/>
            <a:ext cx="831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 u="sng">
                <a:solidFill>
                  <a:schemeClr val="hlink"/>
                </a:solidFill>
                <a:hlinkClick r:id="rId17"/>
              </a:rPr>
              <a:t>Referência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289021" y="216425"/>
            <a:ext cx="85935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PESQUISA DIRECIONADA: FILMES, SÉRIES , MÚSICAS</a:t>
            </a:r>
            <a:endParaRPr sz="2320"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233800" cy="16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Como a pesquisa genérica (utilizando o termo “Wuthering Heights”), realizada em diferentes motores de busca, apresentou como resultados relacionados, majoritariamente, filmes, séries e uma música, optei por iniciar a busca específica por esses 3 tipos de obra.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20"/>
              <a:t>ESTABELECIMENTOS / LUGARES</a:t>
            </a:r>
            <a:endParaRPr sz="2320"/>
          </a:p>
        </p:txBody>
      </p:sp>
      <p:sp>
        <p:nvSpPr>
          <p:cNvPr id="1037" name="Google Shape;1037;p114"/>
          <p:cNvSpPr txBox="1">
            <a:spLocks noGrp="1"/>
          </p:cNvSpPr>
          <p:nvPr>
            <p:ph type="body" idx="1"/>
          </p:nvPr>
        </p:nvSpPr>
        <p:spPr>
          <a:xfrm>
            <a:off x="311700" y="891750"/>
            <a:ext cx="8520600" cy="18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Pesquisei pelo termo “Wuthering Heights” no Google Maps, em busca de lugares e estabelecimentos que poderiam ter o mesmo nome da obra original.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15"/>
          <p:cNvSpPr txBox="1"/>
          <p:nvPr/>
        </p:nvSpPr>
        <p:spPr>
          <a:xfrm>
            <a:off x="311675" y="958637"/>
            <a:ext cx="8520600" cy="824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200" dirty="0">
                <a:solidFill>
                  <a:schemeClr val="dk1"/>
                </a:solidFill>
              </a:rPr>
              <a:t>Foram encontrados, principalmente, estabelecimentos no ramo da hotelaria e restauração com o mesmo nome da obra original. </a:t>
            </a:r>
            <a:r>
              <a:rPr lang="pt-BR" sz="1200" u="sng" dirty="0">
                <a:solidFill>
                  <a:schemeClr val="hlink"/>
                </a:solidFill>
                <a:hlinkClick r:id="rId3"/>
              </a:rPr>
              <a:t>Referência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043" name="Google Shape;1043;p1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7911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46944"/>
              <a:buNone/>
            </a:pPr>
            <a:r>
              <a:rPr lang="pt-BR" sz="2108"/>
              <a:t>RESULTADOS OBTIDOS NA BUSCA DIRECIONADA:</a:t>
            </a:r>
            <a:r>
              <a:rPr lang="pt-BR" sz="2408"/>
              <a:t> </a:t>
            </a:r>
            <a:r>
              <a:rPr lang="pt-BR" sz="1908">
                <a:solidFill>
                  <a:srgbClr val="B45F06"/>
                </a:solidFill>
              </a:rPr>
              <a:t>GOOGLE MAPS</a:t>
            </a:r>
            <a:endParaRPr sz="1908">
              <a:solidFill>
                <a:srgbClr val="B45F0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53513"/>
              <a:buNone/>
            </a:pPr>
            <a:r>
              <a:rPr lang="pt-BR" sz="1850">
                <a:solidFill>
                  <a:schemeClr val="dk2"/>
                </a:solidFill>
              </a:rPr>
              <a:t>PALAVRA-CHAVE: "Wuthering Heights”</a:t>
            </a:r>
            <a:endParaRPr sz="1850">
              <a:solidFill>
                <a:schemeClr val="dk2"/>
              </a:solidFill>
            </a:endParaRPr>
          </a:p>
        </p:txBody>
      </p:sp>
      <p:pic>
        <p:nvPicPr>
          <p:cNvPr id="1044" name="Google Shape;1044;p115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8075" y="1472150"/>
            <a:ext cx="2666301" cy="15442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5" name="Google Shape;1045;p115"/>
          <p:cNvPicPr preferRelativeResize="0"/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6975" y="2743844"/>
            <a:ext cx="2512748" cy="2245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6" name="Google Shape;1046;p115"/>
          <p:cNvPicPr preferRelativeResize="0"/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575" y="1754150"/>
            <a:ext cx="2019773" cy="28499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7" name="Google Shape;1047;p115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9884" y="1474623"/>
            <a:ext cx="2765752" cy="1757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8" name="Google Shape;1048;p115"/>
          <p:cNvPicPr preferRelativeResize="0"/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4260" y="3217086"/>
            <a:ext cx="2847084" cy="175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1054" name="Google Shape;1054;p116"/>
          <p:cNvSpPr txBox="1">
            <a:spLocks noGrp="1"/>
          </p:cNvSpPr>
          <p:nvPr>
            <p:ph type="body" idx="1"/>
          </p:nvPr>
        </p:nvSpPr>
        <p:spPr>
          <a:xfrm>
            <a:off x="311700" y="1015100"/>
            <a:ext cx="8520600" cy="38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possível concluir que o romance Wuthering Heights teve um impacto significativo em diversas formas artísticas desde a sua publicação até os dias atuais, mostrando-se uma fonte inesgotável de inspiração para artistas de diferentes gerações e meios artísticos.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Essa ampla influência artística demonstra a relevância e a atemporalidade da obra de Emily Brontë, bem como a capacidade de suas ideias e personagens de dialogarem com as questões e preocupações contemporâneas. </a:t>
            </a:r>
            <a:endParaRPr/>
          </a:p>
          <a:p>
            <a:pPr marL="0" lvl="0" indent="0" algn="just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Em resumo, é possível concluir que esta obra transcende as fronteiras do tempo e do espaço, deixando um legado duradouro na cultura e na arte.</a:t>
            </a:r>
            <a:endParaRPr sz="1200">
              <a:solidFill>
                <a:srgbClr val="D1D5DB"/>
              </a:solidFill>
              <a:highlight>
                <a:srgbClr val="444654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15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3567</Words>
  <Application>Microsoft Office PowerPoint</Application>
  <PresentationFormat>Apresentação na tela (16:9)</PresentationFormat>
  <Paragraphs>388</Paragraphs>
  <Slides>92</Slides>
  <Notes>92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92</vt:i4>
      </vt:variant>
    </vt:vector>
  </HeadingPairs>
  <TitlesOfParts>
    <vt:vector size="96" baseType="lpstr">
      <vt:lpstr>Roboto</vt:lpstr>
      <vt:lpstr>Arial</vt:lpstr>
      <vt:lpstr>Simple Light</vt:lpstr>
      <vt:lpstr>Simple Light</vt:lpstr>
      <vt:lpstr>Wuthering Heigths  O Monte dos Vendavais (PT)  O Morro dos Ventos Uivantes (BR)</vt:lpstr>
      <vt:lpstr>OBRA ORIGINAL</vt:lpstr>
      <vt:lpstr>PESQUISA GENÉRICA</vt:lpstr>
      <vt:lpstr>RESULTADOS OBTIDOS NA BUSCA GENÉRICA: GOOGLE PALAVRAS-CHAVE: “Wuthering Heights”</vt:lpstr>
      <vt:lpstr>RESULTADOS OBTIDOS NA BUSCA GENÉRICA: IMDB PALAVRAS-CHAVE: “Wuthering Heights”</vt:lpstr>
      <vt:lpstr>RESULTADOS OBTIDOS NA BUSCA GENÉRICA: ECOSIA PALAVRAS-CHAVE: “Wuthering Heights”</vt:lpstr>
      <vt:lpstr>RESULTADOS OBTIDOS NA BUSCA GENÉRICA: DUCKDUCKGO PALAVRAS-CHAVE: “Wuthering Heights”</vt:lpstr>
      <vt:lpstr>RESULTADOS OBTIDOS NA BUSCA GENÉRICA: YANDEX  PALAVRAS-CHAVE: “Wuthering Heights”</vt:lpstr>
      <vt:lpstr>PESQUISA DIRECIONADA: FILMES, SÉRIES , MÚSICAS</vt:lpstr>
      <vt:lpstr>FILMES</vt:lpstr>
      <vt:lpstr>RESULTADOS OBTIDOS NA BUSCA DIRECIONADA: IMDB PALAVRAS-CHAVE: “Wuthering Heights”, “Filmes”</vt:lpstr>
      <vt:lpstr>RESULTADOS OBTIDOS NA BUSCA DIRECIONADA: IMDB PALAVRAS-CHAVE: “Wuthering Heights”, “TV Movie”</vt:lpstr>
      <vt:lpstr>FILMES</vt:lpstr>
      <vt:lpstr>RESULTADOS OBTIDOS NA BUSCA DIRECIONADA: GOOGLE PALAVRAS-CHAVE: “films inspired on Wuthering Heights”</vt:lpstr>
      <vt:lpstr>RESULTADOS OBTIDOS NA BUSCA DIRECIONADA: GOOGLE PALAVRAS-CHAVE: “films inspired on Wuthering Heights”</vt:lpstr>
      <vt:lpstr>RESULTADOS OBTIDOS NA BUSCA DIRECIONADA: GOOGLE PALAVRAS-CHAVE: “films inspired on Wuthering Heights”</vt:lpstr>
      <vt:lpstr>RESULTADOS OBTIDOS NA BUSCA DIRECIONADA: CHATGPT</vt:lpstr>
      <vt:lpstr>SÉRIES E MINISSÉRIES DE TV</vt:lpstr>
      <vt:lpstr>RESULTADOS OBTIDOS NA BUSCA DIRECIONADA: IMDB PALAVRAS-CHAVE: “TV Series/TV Mini-Series” </vt:lpstr>
      <vt:lpstr>NOVELAS</vt:lpstr>
      <vt:lpstr>RESULTADOS OBTIDOS NA BUSCA DIRECIONADA: GOOGLE PALAVRAS-CHAVE: “O morro dos ventos uivantes”, “novela”, “Brasil” </vt:lpstr>
      <vt:lpstr>MÚSICA</vt:lpstr>
      <vt:lpstr>RESULTADOS OBTIDOS NA BUSCA DIRECIONADA: YOUTUBE PALAVRAS-CHAVE: “Wuthering Heights”</vt:lpstr>
      <vt:lpstr>RESULTADOS OBTIDOS NA BUSCA DIRECIONADA: YOUTUBE PALAVRAS-CHAVE: “Wuthering Heights AND Angra”</vt:lpstr>
      <vt:lpstr>RESULTADOS OBTIDOS NA BUSCA DIRECIONADA: YOUTUBE PALAVRAS-CHAVE: “The Most Wuthering Heights Day Ever”</vt:lpstr>
      <vt:lpstr>RESULTADOS OBTIDOS NA BUSCA DIRECIONADA: GOOGLE PALAVRAS-CHAVE: “songs inspired by Wuthering Heights”</vt:lpstr>
      <vt:lpstr>RESULTADOS OBTIDOS NA BUSCA DIRECIONADA: GOOGLE PALAVRAS-CHAVE: “songs inspired by Wuthering Heights”</vt:lpstr>
      <vt:lpstr>PESQUISA</vt:lpstr>
      <vt:lpstr>OPERA</vt:lpstr>
      <vt:lpstr>RESULTADOS OBTIDOS: WIKIPEDEA</vt:lpstr>
      <vt:lpstr>RESULTADOS OBTIDOS NA BUSCA DIRECIONADA: GOOGLE PALAVRAS-CHAVE: “Wuthering Heights” AND “opera”</vt:lpstr>
      <vt:lpstr>TEATRO/MUSICAL</vt:lpstr>
      <vt:lpstr>RESULTADOS OBTIDOS: WIKIPEDEA</vt:lpstr>
      <vt:lpstr>RESULTADOS OBTIDOS: WIKIPEDEA</vt:lpstr>
      <vt:lpstr>RESULTADOS OBTIDOS NA BUSCA DIRECIONADA: GOOGLE PALAVRAS-CHAVE: “musical inspired by Wuthering Heights”</vt:lpstr>
      <vt:lpstr>RESULTADOS OBTIDOS NA BUSCA DIRECIONADA: GOOGLE PALAVRAS-CHAVE: “Wuthering Heights" AND "theatre"</vt:lpstr>
      <vt:lpstr>COMÉDIA</vt:lpstr>
      <vt:lpstr>RESULTADOS OBTIDOS NA BUSCA DIRECIONADA: GOOGLE PALAVRAS-CHAVE: "Wuthering Heights" AND "comedy"</vt:lpstr>
      <vt:lpstr>BALLET</vt:lpstr>
      <vt:lpstr>RESULTADOS OBTIDOS: WIKIPIDEA</vt:lpstr>
      <vt:lpstr>LITERATURA</vt:lpstr>
      <vt:lpstr>RESULTADOS OBTIDOS: WIKIPIDEA</vt:lpstr>
      <vt:lpstr>RESULTADOS OBTIDOS: WIKIPIDEA</vt:lpstr>
      <vt:lpstr>RESULTADOS OBTIDOS NA BUSCA DIRECIONADA: GOOGLE PALAVRAS-CHAVE: “literature inspired by Wuthering Heights”</vt:lpstr>
      <vt:lpstr>RESULTADOS OBTIDOS NA BUSCA DIRECIONADA: GOOGLE PALAVRAS-CHAVE: “literature inspired by Wuthering Heights”</vt:lpstr>
      <vt:lpstr>RESULTADOS OBTIDOS NA BUSCA DIRECIONADA: GOOGLE PALAVRAS-CHAVE: “literature inspired by Wuthering Heights”</vt:lpstr>
      <vt:lpstr>RÁDIO</vt:lpstr>
      <vt:lpstr>RESULTADOS OBTIDOS: WIKIPIDEA</vt:lpstr>
      <vt:lpstr>PINTURA</vt:lpstr>
      <vt:lpstr>RESULTADOS OBTIDOS NA BUSCA DIRECIONADA: GOOGLE IMAGENS PALAVRAS-CHAVE: "paintings inspired by Wuthering Heights”</vt:lpstr>
      <vt:lpstr>RESULTADOS OBTIDOS NA BUSCA DIRECIONADA: GOOGLE IMAGENS PALAVRAS-CHAVE: "Wuthering Heights" AND " watercolor painting" </vt:lpstr>
      <vt:lpstr>PESQUISA DIRECIONADA</vt:lpstr>
      <vt:lpstr>RESULTADOS OBTIDOS NA BUSCA: CHATGPT</vt:lpstr>
      <vt:lpstr>RESULTADOS OBTIDOS NA BUSCA: CHATGPT</vt:lpstr>
      <vt:lpstr>MODA</vt:lpstr>
      <vt:lpstr>RESULTADOS OBTIDOS NA BUSCA DIRECIONADA: GOOGLE PALAVRAS-CHAVE: “fashion inspired by Wuthering Heights” </vt:lpstr>
      <vt:lpstr>RESULTADOS OBTIDOS NA BUSCA: CHATGPT</vt:lpstr>
      <vt:lpstr>VIDEOGAMES</vt:lpstr>
      <vt:lpstr>RESULTADOS OBTIDOS NA BUSCA: CHATGPT</vt:lpstr>
      <vt:lpstr>RESULTADOS OBTIDOS NA BUSCA DIRECIONADA: GOOGLE IMAGENS PALAVRAS-CHAVE: "Wuthering Heights" AND "video game"</vt:lpstr>
      <vt:lpstr>FOTOGRAFIA</vt:lpstr>
      <vt:lpstr>RESULTADOS OBTIDOS NA BUSCA DIRECIONADA: GOOGLE PALAVRAS-CHAVE: “photography inspired by Wuthering Heights”</vt:lpstr>
      <vt:lpstr>DESIGN DE INTERIORES</vt:lpstr>
      <vt:lpstr>RESULTADOS OBTIDOS NA BUSCA DIRECIONADA: GOOGLE PALAVRAS-CHAVE: "interior design inspired by Wuthering Heights"</vt:lpstr>
      <vt:lpstr>RESULTADOS OBTIDOS NA BUSCA DIRECIONADA: GOOGLE PALAVRAS-CHAVE: "decoration inspired by Wuthering Heights"   </vt:lpstr>
      <vt:lpstr>PUBLICIDADE</vt:lpstr>
      <vt:lpstr>RESULTADOS OBTIDOS NA BUSCA DIRECIONADA: GOOGLE PALAVRAS-CHAVE: "advertising" "perfume" "Wuthering Heights" </vt:lpstr>
      <vt:lpstr>RESULTADOS OBTIDOS NA BUSCA DIRECIONADA: YOUTUBE  PALAVRAS-CHAVE: “propaganda” “Wuthering Heights”</vt:lpstr>
      <vt:lpstr>BANDA DESENHADA / MANGÁ</vt:lpstr>
      <vt:lpstr>RESULTADOS OBTIDOS NA BUSCA DIRECIONADA: GOOGLE PALAVRAS-CHAVE: "Wuthering Heights" AND "comics"</vt:lpstr>
      <vt:lpstr>RESULTADOS OBTIDOS NA BUSCA DIRECIONADA: GOOGLE PALAVRAS-CHAVE: "Arashi Ga Oka" AND "manga"</vt:lpstr>
      <vt:lpstr>CARTOON</vt:lpstr>
      <vt:lpstr>RESULTADOS OBTIDOS NA BUSCA DIRECIONADA: GOOGLE PALAVRAS-CHAVE: "Wuthering Heights" AND "cartoon"</vt:lpstr>
      <vt:lpstr>DESENHO</vt:lpstr>
      <vt:lpstr>RESULTADOS OBTIDOS NA BUSCA DIRECIONADA: GOOGLE IMAGENS PALAVRAS-CHAVE: "Wuthering Heights" AND "drawing"</vt:lpstr>
      <vt:lpstr>TATUAGEM</vt:lpstr>
      <vt:lpstr>RESULTADOS OBTIDOS NA BUSCA DIRECIONADA: GOOGLE IMAGENS PALAVRAS-CHAVE: “Wuthering Heights” AND “tattoo”</vt:lpstr>
      <vt:lpstr>JÓIAS</vt:lpstr>
      <vt:lpstr>RESULTADOS OBTIDOS NA BUSCA DIRECIONADA: GOOGLE IMAGENS PALAVRAS-CHAVE: "Wuthering Heights" AND "jewelry"</vt:lpstr>
      <vt:lpstr>CERÂMICA</vt:lpstr>
      <vt:lpstr>RESULTADOS OBTIDOS NA BUSCA DIRECIONADA: GOOGLE IMAGENS PALAVRAS-CHAVE: "Wuthering Heights" AND "ceramics" OR “pottery”</vt:lpstr>
      <vt:lpstr>FILATELIA</vt:lpstr>
      <vt:lpstr>RESULTADOS OBTIDOS NA BUSCA DIRECIONADA: GOOGLE IMAGENS PALAVRAS-CHAVE: "Wuthering Heights" AND "stamps” OR “"philately"</vt:lpstr>
      <vt:lpstr>AZULEJOS</vt:lpstr>
      <vt:lpstr>RESULTADOS OBTIDOS NA BUSCA DIRECIONADA: GOOGLE IMAGENS e ECOSIA IMAGES PALAVRAS-CHAVE: "Wuthering Heights" AND "tile"</vt:lpstr>
      <vt:lpstr>ESCULTURAS</vt:lpstr>
      <vt:lpstr>RESULTADOS OBTIDOS NA BUSCA DIRECIONADA: GOOGLE IMAGENS PALAVRAS-CHAVE: "Wuthering Heights" AND "sculpture"</vt:lpstr>
      <vt:lpstr>BORDADO</vt:lpstr>
      <vt:lpstr>RESULTADOS OBTIDOS NA BUSCA DIRECIONADA: GOOGLE IMAGENS PALAVRAS-CHAVE: "Wuthering Heights" AND "embroidery"</vt:lpstr>
      <vt:lpstr>ESTABELECIMENTOS / LUGARES</vt:lpstr>
      <vt:lpstr>RESULTADOS OBTIDOS NA BUSCA DIRECIONADA: GOOGLE MAPS PALAVRA-CHAVE: "Wuthering Heights”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Wuthering Heigths  O Monte dos Vendavais (PT)  O Morro dos Ventos Uivantes (BR)</dc:title>
  <dc:creator>Katelim</dc:creator>
  <cp:lastModifiedBy>Katelim Hottz Moret Alves</cp:lastModifiedBy>
  <cp:revision>1</cp:revision>
  <dcterms:modified xsi:type="dcterms:W3CDTF">2023-04-10T15:30:00Z</dcterms:modified>
</cp:coreProperties>
</file>